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Lst>
  <p:sldSz cy="5143500" cx="9144000"/>
  <p:notesSz cx="6858000" cy="9144000"/>
  <p:embeddedFontLst>
    <p:embeddedFont>
      <p:font typeface="Gill Sans"/>
      <p:regular r:id="rId107"/>
      <p:bold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09" roundtripDataSignature="AMtx7mjmFV9dKUdjsNxORzY3aPwPEaVw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GillSans-regular.fntdata"/><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customschemas.google.com/relationships/presentationmetadata" Target="metadata"/><Relationship Id="rId108" Type="http://schemas.openxmlformats.org/officeDocument/2006/relationships/font" Target="fonts/GillSans-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48a528fe3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2e48a528fe3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7" name="Google Shape;102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48a528fe3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2e48a528fe3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48a528fe3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2e48a528fe3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48a528fe3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g2e48a528fe3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48a528fe3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2e48a528fe3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48a528fe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g2e48a528fe3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63bd72d8b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2e63bd72d8b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e48a528fe3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g2e48a528fe3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e48a528fe3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g2e48a528fe3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e48a528fe3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g2e48a528fe3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5ba9959c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2e5ba9959c8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48a528fe3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 name="Google Shape;313;g2e48a528fe3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48a528fe3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g2e48a528fe3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48a528fe3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g2e48a528fe3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48a528fe3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g2e48a528fe3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e48a528fe3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g2e48a528fe3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3bd72d8b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2e63bd72d8b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5ba9959c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g2e5ba9959c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48a528fe3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g2e48a528fe3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e48a528fe3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g2e48a528fe3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e48a528fe3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2e48a528fe3_0_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48a528fe3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g2e48a528fe3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63bd72d8b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g2e63bd72d8b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e5ba9959c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2e5ba9959c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48a528fe3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2e48a528fe3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e48a528fe3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g2e48a528fe3_0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e48a528fe3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g2e48a528fe3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e52742f825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g2e52742f825_0_4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e48a528fe3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g2e48a528fe3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e48a528fe3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g2e48a528fe3_0_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e63bd72d8b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g2e63bd72d8b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e48a528fe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2e48a528fe3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48a528f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g2e48a528fe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e48a528fe3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g2e48a528fe3_0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e48a528fe3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g2e48a528fe3_0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e48a528fe3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g2e48a528fe3_0_5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e48a528fe3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3" name="Google Shape;523;g2e48a528fe3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e48a528fe3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1" name="Google Shape;531;g2e48a528fe3_0_3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e48a528fe3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g2e48a528fe3_0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e48a528fe3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 name="Google Shape;551;g2e48a528fe3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e48a528fe3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0" name="Google Shape;560;g2e48a528fe3_0_5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e48a528fe3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g2e48a528fe3_0_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e63bd72d8b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g2e63bd72d8b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48a528fe3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2e48a528fe3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e48a528fe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3" name="Google Shape;583;g2e48a528fe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e48a528fe3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3" name="Google Shape;593;g2e48a528fe3_0_5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e48a528fe3_0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1" name="Google Shape;601;g2e48a528fe3_0_5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e4f61ca06a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9" name="Google Shape;609;g2e4f61ca06a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e48a528fe3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g2e48a528fe3_0_5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e4f61ca06a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6" name="Google Shape;626;g2e4f61ca06a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e4f61ca06a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5" name="Google Shape;635;g2e4f61ca06a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e4f61ca06a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4" name="Google Shape;644;g2e4f61ca06a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e4f61ca06a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3" name="Google Shape;653;g2e4f61ca06a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e48a528fe3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2" name="Google Shape;662;g2e48a528fe3_0_6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48a528fe3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2e48a528fe3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e4f61ca06a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1" name="Google Shape;671;g2e4f61ca06a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e4f61ca06a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1" name="Google Shape;681;g2e4f61ca06a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e4f61ca06a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g2e4f61ca06a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e4f61ca06a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3" name="Google Shape;703;g2e4f61ca06a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e63bd72d8b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g2e63bd72d8b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e48a528fe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g2e48a528fe3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e52742f82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8" name="Google Shape;728;g2e52742f82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e52742f82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0" name="Google Shape;740;g2e52742f82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e52742f82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9" name="Google Shape;749;g2e52742f82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e52742f825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8" name="Google Shape;758;g2e52742f82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48a528fe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2e48a528fe3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e52742f825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7" name="Google Shape;767;g2e52742f825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e52742f825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9" name="Google Shape;779;g2e52742f825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e52742f82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8" name="Google Shape;788;g2e52742f825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e52742f825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7" name="Google Shape;797;g2e52742f825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e63bd72d8b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5" name="Google Shape;805;g2e63bd72d8b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e48a528fe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1" name="Google Shape;811;g2e48a528fe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e52742f825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0" name="Google Shape;820;g2e52742f825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e52742f825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9" name="Google Shape;829;g2e52742f825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e48a528fe3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8" name="Google Shape;838;g2e48a528fe3_0_7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e48a528fe3_0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7" name="Google Shape;847;g2e48a528fe3_0_6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48a528fe3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2e48a528fe3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e52742f825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6" name="Google Shape;856;g2e52742f825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e52742f82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5" name="Google Shape;865;g2e52742f825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e52742f825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5" name="Google Shape;875;g2e52742f825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e4f61ca06a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5" name="Google Shape;885;g2e4f61ca06a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e52742f825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3" name="Google Shape;893;g2e52742f825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e63bd72d8b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1" name="Google Shape;901;g2e63bd72d8b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e48a528fe3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7" name="Google Shape;907;g2e48a528fe3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e52742f825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5" name="Google Shape;915;g2e52742f825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e52742f825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3" name="Google Shape;923;g2e52742f825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e52742f825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1" name="Google Shape;931;g2e52742f825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48a528fe3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2e48a528fe3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e52742f825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2" name="Google Shape;942;g2e52742f825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e52742f825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3" name="Google Shape;953;g2e52742f825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e52742f825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3" name="Google Shape;963;g2e52742f825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e63bd72d8b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6" name="Google Shape;976;g2e63bd72d8b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e52742f825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3" name="Google Shape;983;g2e52742f825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e52742f825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9" name="Google Shape;989;g2e52742f825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e52742f825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5" name="Google Shape;995;g2e52742f825_0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e398378af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2" name="Google Shape;1002;g2e398378af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0" name="Google Shape;10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8" name="Google Shape;1018;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 name="Google Shape;17;p7"/>
          <p:cNvSpPr txBox="1"/>
          <p:nvPr>
            <p:ph idx="1" type="subTitle"/>
          </p:nvPr>
        </p:nvSpPr>
        <p:spPr>
          <a:xfrm>
            <a:off x="275670" y="5138370"/>
            <a:ext cx="8229300" cy="2576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8"/>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7" name="Google Shape;47;p18"/>
          <p:cNvSpPr txBox="1"/>
          <p:nvPr>
            <p:ph idx="1" type="body"/>
          </p:nvPr>
        </p:nvSpPr>
        <p:spPr>
          <a:xfrm>
            <a:off x="275670" y="5138370"/>
            <a:ext cx="82293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48" name="Google Shape;48;p18"/>
          <p:cNvSpPr txBox="1"/>
          <p:nvPr>
            <p:ph idx="2"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1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 name="Google Shape;51;p19"/>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52" name="Google Shape;52;p19"/>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53" name="Google Shape;53;p19"/>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54" name="Google Shape;54;p19"/>
          <p:cNvSpPr txBox="1"/>
          <p:nvPr>
            <p:ph idx="4"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20"/>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7" name="Google Shape;57;p20"/>
          <p:cNvSpPr txBox="1"/>
          <p:nvPr>
            <p:ph idx="1" type="body"/>
          </p:nvPr>
        </p:nvSpPr>
        <p:spPr>
          <a:xfrm>
            <a:off x="275670" y="513837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58" name="Google Shape;58;p20"/>
          <p:cNvSpPr txBox="1"/>
          <p:nvPr>
            <p:ph idx="2" type="body"/>
          </p:nvPr>
        </p:nvSpPr>
        <p:spPr>
          <a:xfrm>
            <a:off x="3058290" y="513837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59" name="Google Shape;59;p20"/>
          <p:cNvSpPr txBox="1"/>
          <p:nvPr>
            <p:ph idx="3" type="body"/>
          </p:nvPr>
        </p:nvSpPr>
        <p:spPr>
          <a:xfrm>
            <a:off x="5840910" y="513837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60" name="Google Shape;60;p20"/>
          <p:cNvSpPr txBox="1"/>
          <p:nvPr>
            <p:ph idx="4" type="body"/>
          </p:nvPr>
        </p:nvSpPr>
        <p:spPr>
          <a:xfrm>
            <a:off x="275670" y="648405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61" name="Google Shape;61;p20"/>
          <p:cNvSpPr txBox="1"/>
          <p:nvPr>
            <p:ph idx="5" type="body"/>
          </p:nvPr>
        </p:nvSpPr>
        <p:spPr>
          <a:xfrm>
            <a:off x="3058290" y="648405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62" name="Google Shape;62;p20"/>
          <p:cNvSpPr txBox="1"/>
          <p:nvPr>
            <p:ph idx="6" type="body"/>
          </p:nvPr>
        </p:nvSpPr>
        <p:spPr>
          <a:xfrm>
            <a:off x="5840910" y="648405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2" name="Shape 72"/>
        <p:cNvGrpSpPr/>
        <p:nvPr/>
      </p:nvGrpSpPr>
      <p:grpSpPr>
        <a:xfrm>
          <a:off x="0" y="0"/>
          <a:ext cx="0" cy="0"/>
          <a:chOff x="0" y="0"/>
          <a:chExt cx="0" cy="0"/>
        </a:xfrm>
      </p:grpSpPr>
      <p:sp>
        <p:nvSpPr>
          <p:cNvPr id="73" name="Google Shape;73;p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4" name="Google Shape;74;p9"/>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75" name="Google Shape;75;p9"/>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 name="Google Shape;76;p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 name="Shape 77"/>
        <p:cNvGrpSpPr/>
        <p:nvPr/>
      </p:nvGrpSpPr>
      <p:grpSpPr>
        <a:xfrm>
          <a:off x="0" y="0"/>
          <a:ext cx="0" cy="0"/>
          <a:chOff x="0" y="0"/>
          <a:chExt cx="0" cy="0"/>
        </a:xfrm>
      </p:grpSpPr>
      <p:sp>
        <p:nvSpPr>
          <p:cNvPr id="78" name="Google Shape;78;p21"/>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9" name="Google Shape;79;p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0" name="Shape 80"/>
        <p:cNvGrpSpPr/>
        <p:nvPr/>
      </p:nvGrpSpPr>
      <p:grpSpPr>
        <a:xfrm>
          <a:off x="0" y="0"/>
          <a:ext cx="0" cy="0"/>
          <a:chOff x="0" y="0"/>
          <a:chExt cx="0" cy="0"/>
        </a:xfrm>
      </p:grpSpPr>
      <p:sp>
        <p:nvSpPr>
          <p:cNvPr id="81" name="Google Shape;81;p22"/>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2" name="Google Shape;82;p22"/>
          <p:cNvSpPr txBox="1"/>
          <p:nvPr>
            <p:ph idx="1" type="subTitle"/>
          </p:nvPr>
        </p:nvSpPr>
        <p:spPr>
          <a:xfrm>
            <a:off x="275670" y="5138370"/>
            <a:ext cx="8229300" cy="2576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3" name="Google Shape;83;p22"/>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4" name="Google Shape;84;p2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5" name="Shape 85"/>
        <p:cNvGrpSpPr/>
        <p:nvPr/>
      </p:nvGrpSpPr>
      <p:grpSpPr>
        <a:xfrm>
          <a:off x="0" y="0"/>
          <a:ext cx="0" cy="0"/>
          <a:chOff x="0" y="0"/>
          <a:chExt cx="0" cy="0"/>
        </a:xfrm>
      </p:grpSpPr>
      <p:sp>
        <p:nvSpPr>
          <p:cNvPr id="86" name="Google Shape;86;p23"/>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23"/>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88" name="Google Shape;88;p23"/>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89" name="Google Shape;89;p23"/>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0" name="Google Shape;90;p2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24"/>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3" name="Google Shape;93;p24"/>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4" name="Google Shape;94;p2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5" name="Shape 95"/>
        <p:cNvGrpSpPr/>
        <p:nvPr/>
      </p:nvGrpSpPr>
      <p:grpSpPr>
        <a:xfrm>
          <a:off x="0" y="0"/>
          <a:ext cx="0" cy="0"/>
          <a:chOff x="0" y="0"/>
          <a:chExt cx="0" cy="0"/>
        </a:xfrm>
      </p:grpSpPr>
      <p:sp>
        <p:nvSpPr>
          <p:cNvPr id="96" name="Google Shape;96;p25"/>
          <p:cNvSpPr txBox="1"/>
          <p:nvPr>
            <p:ph idx="1" type="subTitle"/>
          </p:nvPr>
        </p:nvSpPr>
        <p:spPr>
          <a:xfrm>
            <a:off x="755190" y="588600"/>
            <a:ext cx="6853200" cy="102870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7" name="Google Shape;97;p25"/>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8" name="Google Shape;98;p2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9" name="Shape 99"/>
        <p:cNvGrpSpPr/>
        <p:nvPr/>
      </p:nvGrpSpPr>
      <p:grpSpPr>
        <a:xfrm>
          <a:off x="0" y="0"/>
          <a:ext cx="0" cy="0"/>
          <a:chOff x="0" y="0"/>
          <a:chExt cx="0" cy="0"/>
        </a:xfrm>
      </p:grpSpPr>
      <p:sp>
        <p:nvSpPr>
          <p:cNvPr id="100" name="Google Shape;100;p26"/>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6"/>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02" name="Google Shape;102;p26"/>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03" name="Google Shape;103;p26"/>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04" name="Google Shape;104;p26"/>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 name="Google Shape;105;p2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6" name="Shape 106"/>
        <p:cNvGrpSpPr/>
        <p:nvPr/>
      </p:nvGrpSpPr>
      <p:grpSpPr>
        <a:xfrm>
          <a:off x="0" y="0"/>
          <a:ext cx="0" cy="0"/>
          <a:chOff x="0" y="0"/>
          <a:chExt cx="0" cy="0"/>
        </a:xfrm>
      </p:grpSpPr>
      <p:sp>
        <p:nvSpPr>
          <p:cNvPr id="107" name="Google Shape;107;p2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7"/>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09" name="Google Shape;109;p27"/>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10" name="Google Shape;110;p27"/>
          <p:cNvSpPr txBox="1"/>
          <p:nvPr>
            <p:ph idx="3"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11" name="Google Shape;111;p27"/>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2" name="Google Shape;112;p2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3" name="Shape 113"/>
        <p:cNvGrpSpPr/>
        <p:nvPr/>
      </p:nvGrpSpPr>
      <p:grpSpPr>
        <a:xfrm>
          <a:off x="0" y="0"/>
          <a:ext cx="0" cy="0"/>
          <a:chOff x="0" y="0"/>
          <a:chExt cx="0" cy="0"/>
        </a:xfrm>
      </p:grpSpPr>
      <p:sp>
        <p:nvSpPr>
          <p:cNvPr id="114" name="Google Shape;114;p28"/>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 name="Google Shape;115;p28"/>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16" name="Google Shape;116;p28"/>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17" name="Google Shape;117;p28"/>
          <p:cNvSpPr txBox="1"/>
          <p:nvPr>
            <p:ph idx="3"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18" name="Google Shape;118;p28"/>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9" name="Google Shape;119;p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0" name="Shape 120"/>
        <p:cNvGrpSpPr/>
        <p:nvPr/>
      </p:nvGrpSpPr>
      <p:grpSpPr>
        <a:xfrm>
          <a:off x="0" y="0"/>
          <a:ext cx="0" cy="0"/>
          <a:chOff x="0" y="0"/>
          <a:chExt cx="0" cy="0"/>
        </a:xfrm>
      </p:grpSpPr>
      <p:sp>
        <p:nvSpPr>
          <p:cNvPr id="121" name="Google Shape;121;p29"/>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2" name="Google Shape;122;p29"/>
          <p:cNvSpPr txBox="1"/>
          <p:nvPr>
            <p:ph idx="1" type="body"/>
          </p:nvPr>
        </p:nvSpPr>
        <p:spPr>
          <a:xfrm>
            <a:off x="275670" y="5138370"/>
            <a:ext cx="82293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23" name="Google Shape;123;p29"/>
          <p:cNvSpPr txBox="1"/>
          <p:nvPr>
            <p:ph idx="2"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24" name="Google Shape;124;p29"/>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5" name="Google Shape;125;p2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6" name="Shape 126"/>
        <p:cNvGrpSpPr/>
        <p:nvPr/>
      </p:nvGrpSpPr>
      <p:grpSpPr>
        <a:xfrm>
          <a:off x="0" y="0"/>
          <a:ext cx="0" cy="0"/>
          <a:chOff x="0" y="0"/>
          <a:chExt cx="0" cy="0"/>
        </a:xfrm>
      </p:grpSpPr>
      <p:sp>
        <p:nvSpPr>
          <p:cNvPr id="127" name="Google Shape;127;p30"/>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8" name="Google Shape;128;p30"/>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29" name="Google Shape;129;p30"/>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30" name="Google Shape;130;p30"/>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31" name="Google Shape;131;p30"/>
          <p:cNvSpPr txBox="1"/>
          <p:nvPr>
            <p:ph idx="4"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32" name="Google Shape;132;p30"/>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3" name="Google Shape;133;p3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4" name="Shape 134"/>
        <p:cNvGrpSpPr/>
        <p:nvPr/>
      </p:nvGrpSpPr>
      <p:grpSpPr>
        <a:xfrm>
          <a:off x="0" y="0"/>
          <a:ext cx="0" cy="0"/>
          <a:chOff x="0" y="0"/>
          <a:chExt cx="0" cy="0"/>
        </a:xfrm>
      </p:grpSpPr>
      <p:sp>
        <p:nvSpPr>
          <p:cNvPr id="135" name="Google Shape;135;p31"/>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6" name="Google Shape;136;p31"/>
          <p:cNvSpPr txBox="1"/>
          <p:nvPr>
            <p:ph idx="1" type="body"/>
          </p:nvPr>
        </p:nvSpPr>
        <p:spPr>
          <a:xfrm>
            <a:off x="275670" y="513837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37" name="Google Shape;137;p31"/>
          <p:cNvSpPr txBox="1"/>
          <p:nvPr>
            <p:ph idx="2" type="body"/>
          </p:nvPr>
        </p:nvSpPr>
        <p:spPr>
          <a:xfrm>
            <a:off x="3058290" y="513837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38" name="Google Shape;138;p31"/>
          <p:cNvSpPr txBox="1"/>
          <p:nvPr>
            <p:ph idx="3" type="body"/>
          </p:nvPr>
        </p:nvSpPr>
        <p:spPr>
          <a:xfrm>
            <a:off x="5840910" y="513837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39" name="Google Shape;139;p31"/>
          <p:cNvSpPr txBox="1"/>
          <p:nvPr>
            <p:ph idx="4" type="body"/>
          </p:nvPr>
        </p:nvSpPr>
        <p:spPr>
          <a:xfrm>
            <a:off x="275670" y="648405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40" name="Google Shape;140;p31"/>
          <p:cNvSpPr txBox="1"/>
          <p:nvPr>
            <p:ph idx="5" type="body"/>
          </p:nvPr>
        </p:nvSpPr>
        <p:spPr>
          <a:xfrm>
            <a:off x="3058290" y="648405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41" name="Google Shape;141;p31"/>
          <p:cNvSpPr txBox="1"/>
          <p:nvPr>
            <p:ph idx="6" type="body"/>
          </p:nvPr>
        </p:nvSpPr>
        <p:spPr>
          <a:xfrm>
            <a:off x="5840910" y="6484050"/>
            <a:ext cx="26499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42" name="Google Shape;142;p31"/>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3" name="Google Shape;143;p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11"/>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 name="Google Shape;21;p11"/>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12"/>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 name="Google Shape;24;p12"/>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25" name="Google Shape;25;p12"/>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13"/>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14"/>
          <p:cNvSpPr txBox="1"/>
          <p:nvPr>
            <p:ph idx="1" type="subTitle"/>
          </p:nvPr>
        </p:nvSpPr>
        <p:spPr>
          <a:xfrm>
            <a:off x="755190" y="588600"/>
            <a:ext cx="6853200" cy="102870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15"/>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 name="Google Shape;32;p15"/>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33" name="Google Shape;33;p15"/>
          <p:cNvSpPr txBox="1"/>
          <p:nvPr>
            <p:ph idx="2" type="body"/>
          </p:nvPr>
        </p:nvSpPr>
        <p:spPr>
          <a:xfrm>
            <a:off x="4492530" y="5138370"/>
            <a:ext cx="4015800" cy="2576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34" name="Google Shape;34;p15"/>
          <p:cNvSpPr txBox="1"/>
          <p:nvPr>
            <p:ph idx="3" type="body"/>
          </p:nvPr>
        </p:nvSpPr>
        <p:spPr>
          <a:xfrm>
            <a:off x="275670" y="648405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16"/>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7" name="Google Shape;37;p16"/>
          <p:cNvSpPr txBox="1"/>
          <p:nvPr>
            <p:ph idx="1" type="body"/>
          </p:nvPr>
        </p:nvSpPr>
        <p:spPr>
          <a:xfrm>
            <a:off x="275670" y="5138370"/>
            <a:ext cx="4015800" cy="2576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38" name="Google Shape;38;p16"/>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39" name="Google Shape;39;p16"/>
          <p:cNvSpPr txBox="1"/>
          <p:nvPr>
            <p:ph idx="3" type="body"/>
          </p:nvPr>
        </p:nvSpPr>
        <p:spPr>
          <a:xfrm>
            <a:off x="4492530" y="648405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17"/>
          <p:cNvSpPr txBox="1"/>
          <p:nvPr>
            <p:ph type="title"/>
          </p:nvPr>
        </p:nvSpPr>
        <p:spPr>
          <a:xfrm>
            <a:off x="755190" y="181710"/>
            <a:ext cx="6853200" cy="2394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 name="Google Shape;42;p17"/>
          <p:cNvSpPr txBox="1"/>
          <p:nvPr>
            <p:ph idx="1" type="body"/>
          </p:nvPr>
        </p:nvSpPr>
        <p:spPr>
          <a:xfrm>
            <a:off x="27567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43" name="Google Shape;43;p17"/>
          <p:cNvSpPr txBox="1"/>
          <p:nvPr>
            <p:ph idx="2" type="body"/>
          </p:nvPr>
        </p:nvSpPr>
        <p:spPr>
          <a:xfrm>
            <a:off x="4492530" y="5138370"/>
            <a:ext cx="40158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44" name="Google Shape;44;p17"/>
          <p:cNvSpPr txBox="1"/>
          <p:nvPr>
            <p:ph idx="3" type="body"/>
          </p:nvPr>
        </p:nvSpPr>
        <p:spPr>
          <a:xfrm>
            <a:off x="275670" y="6484050"/>
            <a:ext cx="8229300" cy="122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100"/>
              <a:buNone/>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5.xml"/><Relationship Id="rId10" Type="http://schemas.openxmlformats.org/officeDocument/2006/relationships/slideLayout" Target="../slideLayouts/slideLayout4.xml"/><Relationship Id="rId13" Type="http://schemas.openxmlformats.org/officeDocument/2006/relationships/slideLayout" Target="../slideLayouts/slideLayout7.xml"/><Relationship Id="rId12" Type="http://schemas.openxmlformats.org/officeDocument/2006/relationships/slideLayout" Target="../slideLayouts/slideLayout6.xml"/><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Layout" Target="../slideLayouts/slideLayout3.xml"/><Relationship Id="rId15" Type="http://schemas.openxmlformats.org/officeDocument/2006/relationships/slideLayout" Target="../slideLayouts/slideLayout9.xml"/><Relationship Id="rId14" Type="http://schemas.openxmlformats.org/officeDocument/2006/relationships/slideLayout" Target="../slideLayouts/slideLayout8.xml"/><Relationship Id="rId17" Type="http://schemas.openxmlformats.org/officeDocument/2006/relationships/slideLayout" Target="../slideLayouts/slideLayout11.xml"/><Relationship Id="rId16" Type="http://schemas.openxmlformats.org/officeDocument/2006/relationships/slideLayout" Target="../slideLayouts/slideLayout10.xml"/><Relationship Id="rId5" Type="http://schemas.openxmlformats.org/officeDocument/2006/relationships/image" Target="../media/image5.png"/><Relationship Id="rId19" Type="http://schemas.openxmlformats.org/officeDocument/2006/relationships/theme" Target="../theme/theme2.xml"/><Relationship Id="rId6" Type="http://schemas.openxmlformats.org/officeDocument/2006/relationships/image" Target="../media/image4.png"/><Relationship Id="rId18" Type="http://schemas.openxmlformats.org/officeDocument/2006/relationships/slideLayout" Target="../slideLayouts/slideLayout12.xml"/><Relationship Id="rId7" Type="http://schemas.openxmlformats.org/officeDocument/2006/relationships/slideLayout" Target="../slideLayouts/slideLayout1.xml"/><Relationship Id="rId8"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8.png"/><Relationship Id="rId2" Type="http://schemas.openxmlformats.org/officeDocument/2006/relationships/image" Target="../media/image7.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1.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6"/>
          <p:cNvPicPr preferRelativeResize="0"/>
          <p:nvPr/>
        </p:nvPicPr>
        <p:blipFill rotWithShape="1">
          <a:blip r:embed="rId1">
            <a:alphaModFix amt="20000"/>
          </a:blip>
          <a:srcRect b="0" l="0" r="0" t="0"/>
          <a:stretch/>
        </p:blipFill>
        <p:spPr>
          <a:xfrm>
            <a:off x="2601180" y="1017900"/>
            <a:ext cx="3941460" cy="4125330"/>
          </a:xfrm>
          <a:prstGeom prst="rect">
            <a:avLst/>
          </a:prstGeom>
          <a:noFill/>
          <a:ln>
            <a:noFill/>
          </a:ln>
          <a:effectLst>
            <a:outerShdw rotWithShape="0" dir="5400000" dist="12600">
              <a:srgbClr val="000000">
                <a:alpha val="22750"/>
              </a:srgbClr>
            </a:outerShdw>
          </a:effectLst>
        </p:spPr>
      </p:pic>
      <p:sp>
        <p:nvSpPr>
          <p:cNvPr id="7" name="Google Shape;7;p6"/>
          <p:cNvSpPr/>
          <p:nvPr/>
        </p:nvSpPr>
        <p:spPr>
          <a:xfrm>
            <a:off x="728190" y="2873610"/>
            <a:ext cx="7687500" cy="66300"/>
          </a:xfrm>
          <a:prstGeom prst="rect">
            <a:avLst/>
          </a:prstGeom>
          <a:solidFill>
            <a:srgbClr val="CB0017"/>
          </a:solidFill>
          <a:ln>
            <a:noFill/>
          </a:ln>
        </p:spPr>
        <p:txBody>
          <a:bodyPr anchorCtr="0" anchor="ctr" bIns="32925" lIns="67500" spcFirstLastPara="1" rIns="67500" wrap="square" tIns="32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 name="Google Shape;8;p6"/>
          <p:cNvPicPr preferRelativeResize="0"/>
          <p:nvPr/>
        </p:nvPicPr>
        <p:blipFill rotWithShape="1">
          <a:blip r:embed="rId2">
            <a:alphaModFix/>
          </a:blip>
          <a:srcRect b="0" l="0" r="0" t="0"/>
          <a:stretch/>
        </p:blipFill>
        <p:spPr>
          <a:xfrm>
            <a:off x="7183890" y="5415930"/>
            <a:ext cx="1359450" cy="521370"/>
          </a:xfrm>
          <a:prstGeom prst="rect">
            <a:avLst/>
          </a:prstGeom>
          <a:noFill/>
          <a:ln>
            <a:noFill/>
          </a:ln>
        </p:spPr>
      </p:pic>
      <p:pic>
        <p:nvPicPr>
          <p:cNvPr id="9" name="Google Shape;9;p6"/>
          <p:cNvPicPr preferRelativeResize="0"/>
          <p:nvPr/>
        </p:nvPicPr>
        <p:blipFill rotWithShape="1">
          <a:blip r:embed="rId3">
            <a:alphaModFix/>
          </a:blip>
          <a:srcRect b="0" l="0" r="0" t="0"/>
          <a:stretch/>
        </p:blipFill>
        <p:spPr>
          <a:xfrm>
            <a:off x="653130" y="5692950"/>
            <a:ext cx="1480950" cy="564840"/>
          </a:xfrm>
          <a:prstGeom prst="rect">
            <a:avLst/>
          </a:prstGeom>
          <a:noFill/>
          <a:ln>
            <a:noFill/>
          </a:ln>
        </p:spPr>
      </p:pic>
      <p:pic>
        <p:nvPicPr>
          <p:cNvPr id="10" name="Google Shape;10;p6"/>
          <p:cNvPicPr preferRelativeResize="0"/>
          <p:nvPr/>
        </p:nvPicPr>
        <p:blipFill rotWithShape="1">
          <a:blip r:embed="rId4">
            <a:alphaModFix/>
          </a:blip>
          <a:srcRect b="0" l="0" r="0" t="0"/>
          <a:stretch/>
        </p:blipFill>
        <p:spPr>
          <a:xfrm>
            <a:off x="9382770" y="154710"/>
            <a:ext cx="1577341" cy="1577341"/>
          </a:xfrm>
          <a:prstGeom prst="rect">
            <a:avLst/>
          </a:prstGeom>
          <a:noFill/>
          <a:ln>
            <a:noFill/>
          </a:ln>
        </p:spPr>
      </p:pic>
      <p:sp>
        <p:nvSpPr>
          <p:cNvPr id="11" name="Google Shape;11;p6"/>
          <p:cNvSpPr txBox="1"/>
          <p:nvPr>
            <p:ph type="title"/>
          </p:nvPr>
        </p:nvSpPr>
        <p:spPr>
          <a:xfrm>
            <a:off x="755190" y="181710"/>
            <a:ext cx="6853200" cy="239460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6"/>
          <p:cNvSpPr txBox="1"/>
          <p:nvPr>
            <p:ph idx="1" type="body"/>
          </p:nvPr>
        </p:nvSpPr>
        <p:spPr>
          <a:xfrm>
            <a:off x="275670" y="5138370"/>
            <a:ext cx="8229300" cy="25767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13" name="Google Shape;13;p6"/>
          <p:cNvPicPr preferRelativeResize="0"/>
          <p:nvPr/>
        </p:nvPicPr>
        <p:blipFill rotWithShape="1">
          <a:blip r:embed="rId5">
            <a:alphaModFix/>
          </a:blip>
          <a:srcRect b="0" l="0" r="0" t="0"/>
          <a:stretch/>
        </p:blipFill>
        <p:spPr>
          <a:xfrm>
            <a:off x="6024780" y="264600"/>
            <a:ext cx="3047221" cy="815400"/>
          </a:xfrm>
          <a:prstGeom prst="rect">
            <a:avLst/>
          </a:prstGeom>
          <a:noFill/>
          <a:ln>
            <a:noFill/>
          </a:ln>
        </p:spPr>
      </p:pic>
      <p:pic>
        <p:nvPicPr>
          <p:cNvPr id="14" name="Google Shape;14;p6"/>
          <p:cNvPicPr preferRelativeResize="0"/>
          <p:nvPr/>
        </p:nvPicPr>
        <p:blipFill rotWithShape="1">
          <a:blip r:embed="rId6">
            <a:alphaModFix/>
          </a:blip>
          <a:srcRect b="0" l="0" r="0" t="0"/>
          <a:stretch/>
        </p:blipFill>
        <p:spPr>
          <a:xfrm>
            <a:off x="93013" y="26200"/>
            <a:ext cx="2601174" cy="99170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8"/>
          <p:cNvSpPr/>
          <p:nvPr/>
        </p:nvSpPr>
        <p:spPr>
          <a:xfrm>
            <a:off x="0" y="0"/>
            <a:ext cx="540000" cy="5151900"/>
          </a:xfrm>
          <a:prstGeom prst="rect">
            <a:avLst/>
          </a:prstGeom>
          <a:solidFill>
            <a:srgbClr val="CB0017"/>
          </a:solid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 name="Google Shape;65;p8"/>
          <p:cNvSpPr txBox="1"/>
          <p:nvPr>
            <p:ph type="title"/>
          </p:nvPr>
        </p:nvSpPr>
        <p:spPr>
          <a:xfrm>
            <a:off x="1350000" y="205200"/>
            <a:ext cx="7336500" cy="33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8"/>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8"/>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FFFFFF"/>
              </a:buClr>
              <a:buSzPts val="1500"/>
              <a:buFont typeface="Times New Roman"/>
              <a:buNone/>
              <a:defRPr b="0" i="0" sz="1500" u="none" cap="none" strike="noStrik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FFFFFF"/>
              </a:buClr>
              <a:buSzPts val="1800"/>
              <a:buFont typeface="Times New Roman"/>
              <a:buNone/>
              <a:defRPr b="0" i="0" sz="1800" u="none" cap="none" strike="noStrike">
                <a:solidFill>
                  <a:srgbClr val="FFFFFF"/>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
        <p:nvSpPr>
          <p:cNvPr id="69" name="Google Shape;69;p8"/>
          <p:cNvSpPr/>
          <p:nvPr/>
        </p:nvSpPr>
        <p:spPr>
          <a:xfrm>
            <a:off x="270" y="4439880"/>
            <a:ext cx="540000" cy="711900"/>
          </a:xfrm>
          <a:prstGeom prst="rect">
            <a:avLst/>
          </a:prstGeom>
          <a:solidFill>
            <a:srgbClr val="262626"/>
          </a:solidFill>
          <a:ln>
            <a:noFill/>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0" name="Google Shape;70;p8"/>
          <p:cNvPicPr preferRelativeResize="0"/>
          <p:nvPr/>
        </p:nvPicPr>
        <p:blipFill rotWithShape="1">
          <a:blip r:embed="rId1">
            <a:alphaModFix/>
          </a:blip>
          <a:srcRect b="0" l="0" r="0" t="0"/>
          <a:stretch/>
        </p:blipFill>
        <p:spPr>
          <a:xfrm>
            <a:off x="405000" y="6075000"/>
            <a:ext cx="560251" cy="560251"/>
          </a:xfrm>
          <a:prstGeom prst="rect">
            <a:avLst/>
          </a:prstGeom>
          <a:noFill/>
          <a:ln>
            <a:noFill/>
          </a:ln>
        </p:spPr>
      </p:pic>
      <p:pic>
        <p:nvPicPr>
          <p:cNvPr id="71" name="Google Shape;71;p8"/>
          <p:cNvPicPr preferRelativeResize="0"/>
          <p:nvPr/>
        </p:nvPicPr>
        <p:blipFill rotWithShape="1">
          <a:blip r:embed="rId2">
            <a:alphaModFix/>
          </a:blip>
          <a:srcRect b="0" l="0" r="0" t="0"/>
          <a:stretch/>
        </p:blipFill>
        <p:spPr>
          <a:xfrm>
            <a:off x="1080" y="4533840"/>
            <a:ext cx="563490" cy="540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www.youtube.com/watch?v=3KflagFjR8Q" TargetMode="Externa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3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www.youtube.com/watch?v=xDzGYq1Kl-8" TargetMode="External"/><Relationship Id="rId4" Type="http://schemas.openxmlformats.org/officeDocument/2006/relationships/image" Target="../media/image40.jpg"/><Relationship Id="rId5" Type="http://schemas.openxmlformats.org/officeDocument/2006/relationships/hyperlink" Target="http://www.youtube.com/watch?v=SKO2n4zFbnU" TargetMode="External"/><Relationship Id="rId6"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0.png"/><Relationship Id="rId4" Type="http://schemas.openxmlformats.org/officeDocument/2006/relationships/image" Target="../media/image27.png"/><Relationship Id="rId9" Type="http://schemas.openxmlformats.org/officeDocument/2006/relationships/image" Target="../media/image48.png"/><Relationship Id="rId5" Type="http://schemas.openxmlformats.org/officeDocument/2006/relationships/image" Target="../media/image25.png"/><Relationship Id="rId6" Type="http://schemas.openxmlformats.org/officeDocument/2006/relationships/image" Target="../media/image18.png"/><Relationship Id="rId7" Type="http://schemas.openxmlformats.org/officeDocument/2006/relationships/image" Target="../media/image33.png"/><Relationship Id="rId8"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www.youtube.com/watch?v=gDP9nWCL0Vg" TargetMode="External"/><Relationship Id="rId4" Type="http://schemas.openxmlformats.org/officeDocument/2006/relationships/image" Target="../media/image4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33.png"/><Relationship Id="rId6"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8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75.png"/><Relationship Id="rId4" Type="http://schemas.openxmlformats.org/officeDocument/2006/relationships/hyperlink" Target="http://www.youtube.com/watch?v=ze_LDkmCymk" TargetMode="External"/><Relationship Id="rId5" Type="http://schemas.openxmlformats.org/officeDocument/2006/relationships/image" Target="../media/image6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1.png"/><Relationship Id="rId4" Type="http://schemas.openxmlformats.org/officeDocument/2006/relationships/hyperlink" Target="http://www.youtube.com/watch?v=rcrOF5t3MC4" TargetMode="External"/><Relationship Id="rId5" Type="http://schemas.openxmlformats.org/officeDocument/2006/relationships/image" Target="../media/image6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9.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78.png"/><Relationship Id="rId4" Type="http://schemas.openxmlformats.org/officeDocument/2006/relationships/image" Target="../media/image86.png"/><Relationship Id="rId5"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90.png"/><Relationship Id="rId4" Type="http://schemas.openxmlformats.org/officeDocument/2006/relationships/image" Target="../media/image81.jpg"/><Relationship Id="rId5" Type="http://schemas.openxmlformats.org/officeDocument/2006/relationships/image" Target="../media/image77.jpg"/><Relationship Id="rId6" Type="http://schemas.openxmlformats.org/officeDocument/2006/relationships/image" Target="../media/image8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83.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8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9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36.jpg"/><Relationship Id="rId5" Type="http://schemas.openxmlformats.org/officeDocument/2006/relationships/image" Target="../media/image28.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hyperlink" Target="http://www.youtube.com/watch?v=3KflagFjR8Q" TargetMode="External"/><Relationship Id="rId7" Type="http://schemas.openxmlformats.org/officeDocument/2006/relationships/image" Target="../media/image1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0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0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9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4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9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01.png"/><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110.png"/><Relationship Id="rId4" Type="http://schemas.openxmlformats.org/officeDocument/2006/relationships/image" Target="../media/image1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hyperlink" Target="http://www.youtube.com/watch?v=mVSfxQeWwrQ" TargetMode="External"/><Relationship Id="rId4" Type="http://schemas.openxmlformats.org/officeDocument/2006/relationships/image" Target="../media/image104.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hyperlink" Target="http://www.youtube.com/watch?v=PsmpY6ZeT4I" TargetMode="External"/><Relationship Id="rId4" Type="http://schemas.openxmlformats.org/officeDocument/2006/relationships/image" Target="../media/image105.jpg"/><Relationship Id="rId5" Type="http://schemas.openxmlformats.org/officeDocument/2006/relationships/image" Target="../media/image89.png"/><Relationship Id="rId6"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116.png"/><Relationship Id="rId4" Type="http://schemas.openxmlformats.org/officeDocument/2006/relationships/image" Target="../media/image121.png"/><Relationship Id="rId5" Type="http://schemas.openxmlformats.org/officeDocument/2006/relationships/hyperlink" Target="http://www.youtube.com/watch?v=7zhAj4dYORw" TargetMode="External"/><Relationship Id="rId6" Type="http://schemas.openxmlformats.org/officeDocument/2006/relationships/image" Target="../media/image10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89.png"/><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118.png"/><Relationship Id="rId4" Type="http://schemas.openxmlformats.org/officeDocument/2006/relationships/image" Target="../media/image113.png"/><Relationship Id="rId5" Type="http://schemas.openxmlformats.org/officeDocument/2006/relationships/image" Target="../media/image11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hyperlink" Target="mailto:sergio.paniego@urjc.es" TargetMode="External"/><Relationship Id="rId4" Type="http://schemas.openxmlformats.org/officeDocument/2006/relationships/hyperlink" Target="https://sergiopaniego.github.io/" TargetMode="External"/><Relationship Id="rId5" Type="http://schemas.openxmlformats.org/officeDocument/2006/relationships/hyperlink" Target="https://roboticslaburjc.github.io/"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149" name="Google Shape;149;p1"/>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e48a528fe3_0_9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Assessment and metrics</a:t>
            </a:r>
            <a:endParaRPr b="0" sz="3000" strike="noStrike">
              <a:solidFill>
                <a:srgbClr val="AB1E23"/>
              </a:solidFill>
              <a:latin typeface="Arial"/>
              <a:ea typeface="Arial"/>
              <a:cs typeface="Arial"/>
              <a:sym typeface="Arial"/>
            </a:endParaRPr>
          </a:p>
        </p:txBody>
      </p:sp>
      <p:sp>
        <p:nvSpPr>
          <p:cNvPr id="226" name="Google Shape;226;g2e48a528fe3_0_98"/>
          <p:cNvSpPr txBox="1"/>
          <p:nvPr>
            <p:ph idx="1" type="body"/>
          </p:nvPr>
        </p:nvSpPr>
        <p:spPr>
          <a:xfrm>
            <a:off x="945000" y="1225200"/>
            <a:ext cx="7965000" cy="2693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a:t>
            </a:r>
            <a:r>
              <a:rPr lang="en" sz="2400">
                <a:latin typeface="Calibri"/>
                <a:ea typeface="Calibri"/>
                <a:cs typeface="Calibri"/>
                <a:sym typeface="Calibri"/>
              </a:rPr>
              <a:t> includes a broad spectrum of methodologies aimed at evaluating solutions derived from research.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Studying the behavior carefully is crucial for understanding both its strengths and weaknesses.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Massive datasets.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Automatic and massive testing.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vs online.</a:t>
            </a:r>
            <a:endParaRPr sz="2400">
              <a:latin typeface="Calibri"/>
              <a:ea typeface="Calibri"/>
              <a:cs typeface="Calibri"/>
              <a:sym typeface="Calibri"/>
            </a:endParaRPr>
          </a:p>
        </p:txBody>
      </p:sp>
      <p:sp>
        <p:nvSpPr>
          <p:cNvPr id="227" name="Google Shape;227;g2e48a528fe3_0_9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28" name="Google Shape;228;g2e48a528fe3_0_98"/>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29" name="Google Shape;229;g2e48a528fe3_0_98"/>
          <p:cNvPicPr preferRelativeResize="0"/>
          <p:nvPr/>
        </p:nvPicPr>
        <p:blipFill>
          <a:blip r:embed="rId3">
            <a:alphaModFix/>
          </a:blip>
          <a:stretch>
            <a:fillRect/>
          </a:stretch>
        </p:blipFill>
        <p:spPr>
          <a:xfrm>
            <a:off x="7058750" y="3060950"/>
            <a:ext cx="1627750" cy="16277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e48a528fe3_0_10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and modular approaches</a:t>
            </a:r>
            <a:endParaRPr b="0" sz="3000" strike="noStrike">
              <a:solidFill>
                <a:srgbClr val="AB1E23"/>
              </a:solidFill>
              <a:latin typeface="Arial"/>
              <a:ea typeface="Arial"/>
              <a:cs typeface="Arial"/>
              <a:sym typeface="Arial"/>
            </a:endParaRPr>
          </a:p>
        </p:txBody>
      </p:sp>
      <p:sp>
        <p:nvSpPr>
          <p:cNvPr id="235" name="Google Shape;235;g2e48a528fe3_0_105"/>
          <p:cNvSpPr txBox="1"/>
          <p:nvPr>
            <p:ph idx="1" type="body"/>
          </p:nvPr>
        </p:nvSpPr>
        <p:spPr>
          <a:xfrm>
            <a:off x="945000" y="810000"/>
            <a:ext cx="7965000" cy="187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 main approaches in the development of AD solutions: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Modular.</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End-to-end (E2E).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majority are currently modular but there is a trend towards end-to-end.</a:t>
            </a:r>
            <a:endParaRPr sz="2400">
              <a:latin typeface="Calibri"/>
              <a:ea typeface="Calibri"/>
              <a:cs typeface="Calibri"/>
              <a:sym typeface="Calibri"/>
            </a:endParaRPr>
          </a:p>
        </p:txBody>
      </p:sp>
      <p:sp>
        <p:nvSpPr>
          <p:cNvPr id="236" name="Google Shape;236;g2e48a528fe3_0_10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37" name="Google Shape;237;g2e48a528fe3_0_105"/>
          <p:cNvPicPr preferRelativeResize="0"/>
          <p:nvPr/>
        </p:nvPicPr>
        <p:blipFill rotWithShape="1">
          <a:blip r:embed="rId3">
            <a:alphaModFix/>
          </a:blip>
          <a:srcRect b="0" l="0" r="0" t="0"/>
          <a:stretch/>
        </p:blipFill>
        <p:spPr>
          <a:xfrm>
            <a:off x="1675961" y="2571750"/>
            <a:ext cx="6684578" cy="2540475"/>
          </a:xfrm>
          <a:prstGeom prst="rect">
            <a:avLst/>
          </a:prstGeom>
          <a:noFill/>
          <a:ln>
            <a:noFill/>
          </a:ln>
        </p:spPr>
      </p:pic>
      <p:sp>
        <p:nvSpPr>
          <p:cNvPr id="238" name="Google Shape;238;g2e48a528fe3_0_10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e48a528fe3_0_11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Tasks in an AD system</a:t>
            </a:r>
            <a:endParaRPr b="0" sz="3000" strike="noStrike">
              <a:solidFill>
                <a:srgbClr val="AB1E23"/>
              </a:solidFill>
              <a:latin typeface="Arial"/>
              <a:ea typeface="Arial"/>
              <a:cs typeface="Arial"/>
              <a:sym typeface="Arial"/>
            </a:endParaRPr>
          </a:p>
        </p:txBody>
      </p:sp>
      <p:sp>
        <p:nvSpPr>
          <p:cNvPr id="244" name="Google Shape;244;g2e48a528fe3_0_112"/>
          <p:cNvSpPr txBox="1"/>
          <p:nvPr>
            <p:ph idx="1" type="body"/>
          </p:nvPr>
        </p:nvSpPr>
        <p:spPr>
          <a:xfrm>
            <a:off x="945000" y="810000"/>
            <a:ext cx="7965000" cy="1622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 multitude of driving tasks are combined into the final AD system.</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Autonomous parking, lane following, intersection negotiation…</a:t>
            </a:r>
            <a:endParaRPr sz="2400">
              <a:latin typeface="Calibri"/>
              <a:ea typeface="Calibri"/>
              <a:cs typeface="Calibri"/>
              <a:sym typeface="Calibri"/>
            </a:endParaRPr>
          </a:p>
        </p:txBody>
      </p:sp>
      <p:sp>
        <p:nvSpPr>
          <p:cNvPr id="245" name="Google Shape;245;g2e48a528fe3_0_11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We create a model for driving autonomously that is able to follow the lane using imitation learning and bird-eye view. We train only with 3 circuits and an unrestricted maximum speed in, so we obtain faster behaviors. The model receives the previous speed and the current image when predicting the control commands.&#10;&#10;This policy is able to drive in never seen scenarios!&#10;&#10;Mor information: https://github.com/JdeRobot/BehaviorMetrics" id="246" name="Google Shape;246;g2e48a528fe3_0_112" title="Improved Imitation learning with Bird-eye view for follow-lane autonomous driving in CARLA simulator">
            <a:hlinkClick r:id="rId3"/>
          </p:cNvPr>
          <p:cNvPicPr preferRelativeResize="0"/>
          <p:nvPr/>
        </p:nvPicPr>
        <p:blipFill rotWithShape="1">
          <a:blip r:embed="rId4">
            <a:alphaModFix/>
          </a:blip>
          <a:srcRect b="0" l="0" r="0" t="0"/>
          <a:stretch/>
        </p:blipFill>
        <p:spPr>
          <a:xfrm>
            <a:off x="2933450" y="2502925"/>
            <a:ext cx="4475100" cy="2517250"/>
          </a:xfrm>
          <a:prstGeom prst="rect">
            <a:avLst/>
          </a:prstGeom>
          <a:noFill/>
          <a:ln>
            <a:noFill/>
          </a:ln>
        </p:spPr>
      </p:pic>
      <p:sp>
        <p:nvSpPr>
          <p:cNvPr id="247" name="Google Shape;247;g2e48a528fe3_0_112"/>
          <p:cNvSpPr txBox="1"/>
          <p:nvPr>
            <p:ph idx="11" type="ftr"/>
          </p:nvPr>
        </p:nvSpPr>
        <p:spPr>
          <a:xfrm rot="-5400000">
            <a:off x="-1435650" y="22738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e48a528fe3_0_11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in AD solutions</a:t>
            </a:r>
            <a:endParaRPr b="0" sz="3000" strike="noStrike">
              <a:solidFill>
                <a:srgbClr val="AB1E23"/>
              </a:solidFill>
              <a:latin typeface="Arial"/>
              <a:ea typeface="Arial"/>
              <a:cs typeface="Arial"/>
              <a:sym typeface="Arial"/>
            </a:endParaRPr>
          </a:p>
        </p:txBody>
      </p:sp>
      <p:sp>
        <p:nvSpPr>
          <p:cNvPr id="253" name="Google Shape;253;g2e48a528fe3_0_119"/>
          <p:cNvSpPr txBox="1"/>
          <p:nvPr>
            <p:ph idx="1" type="body"/>
          </p:nvPr>
        </p:nvSpPr>
        <p:spPr>
          <a:xfrm>
            <a:off x="952300" y="948425"/>
            <a:ext cx="7965000" cy="3517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robotics and AD, we need solutions that are fast and reliable.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performance not only depend on the quality of the decisions but also on their frequency.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Some AD vehicles and robots are equipped with high-performance hardware but there are systems where this is not true.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Solutions must be optimized while upholding stringent safety standards.</a:t>
            </a:r>
            <a:endParaRPr sz="2400">
              <a:latin typeface="Calibri"/>
              <a:ea typeface="Calibri"/>
              <a:cs typeface="Calibri"/>
              <a:sym typeface="Calibri"/>
            </a:endParaRPr>
          </a:p>
        </p:txBody>
      </p:sp>
      <p:sp>
        <p:nvSpPr>
          <p:cNvPr id="254" name="Google Shape;254;g2e48a528fe3_0_11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55" name="Google Shape;255;g2e48a528fe3_0_119"/>
          <p:cNvSpPr txBox="1"/>
          <p:nvPr>
            <p:ph idx="11" type="ftr"/>
          </p:nvPr>
        </p:nvSpPr>
        <p:spPr>
          <a:xfrm rot="-5400000">
            <a:off x="-1435650" y="227386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56" name="Google Shape;256;g2e48a528fe3_0_119"/>
          <p:cNvPicPr preferRelativeResize="0"/>
          <p:nvPr/>
        </p:nvPicPr>
        <p:blipFill rotWithShape="1">
          <a:blip r:embed="rId3">
            <a:alphaModFix/>
          </a:blip>
          <a:srcRect b="0" l="0" r="0" t="0"/>
          <a:stretch/>
        </p:blipFill>
        <p:spPr>
          <a:xfrm>
            <a:off x="7120863" y="3967725"/>
            <a:ext cx="1565625" cy="1091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e48a528fe3_0_12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 monitoring using CV</a:t>
            </a:r>
            <a:endParaRPr b="0" sz="3000" strike="noStrike">
              <a:solidFill>
                <a:srgbClr val="AB1E23"/>
              </a:solidFill>
              <a:latin typeface="Arial"/>
              <a:ea typeface="Arial"/>
              <a:cs typeface="Arial"/>
              <a:sym typeface="Arial"/>
            </a:endParaRPr>
          </a:p>
        </p:txBody>
      </p:sp>
      <p:sp>
        <p:nvSpPr>
          <p:cNvPr id="262" name="Google Shape;262;g2e48a528fe3_0_126"/>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 monitoring plays a pivotal role in urban planning transportation managements, and public safety. </a:t>
            </a:r>
            <a:endParaRPr sz="2400">
              <a:latin typeface="Calibri"/>
              <a:ea typeface="Calibri"/>
              <a:cs typeface="Calibri"/>
              <a:sym typeface="Calibri"/>
            </a:endParaRPr>
          </a:p>
        </p:txBody>
      </p:sp>
      <p:sp>
        <p:nvSpPr>
          <p:cNvPr id="263" name="Google Shape;263;g2e48a528fe3_0_12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64" name="Google Shape;264;g2e48a528fe3_0_126"/>
          <p:cNvPicPr preferRelativeResize="0"/>
          <p:nvPr/>
        </p:nvPicPr>
        <p:blipFill rotWithShape="1">
          <a:blip r:embed="rId3">
            <a:alphaModFix/>
          </a:blip>
          <a:srcRect b="0" l="0" r="0" t="0"/>
          <a:stretch/>
        </p:blipFill>
        <p:spPr>
          <a:xfrm>
            <a:off x="2352175" y="2288138"/>
            <a:ext cx="4876800" cy="2009775"/>
          </a:xfrm>
          <a:prstGeom prst="rect">
            <a:avLst/>
          </a:prstGeom>
          <a:noFill/>
          <a:ln>
            <a:noFill/>
          </a:ln>
        </p:spPr>
      </p:pic>
      <p:sp>
        <p:nvSpPr>
          <p:cNvPr id="265" name="Google Shape;265;g2e48a528fe3_0_126"/>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e48a528fe3_0_13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goals</a:t>
            </a:r>
            <a:endParaRPr b="0" sz="3000" strike="noStrike">
              <a:solidFill>
                <a:srgbClr val="AB1E23"/>
              </a:solidFill>
              <a:latin typeface="Arial"/>
              <a:ea typeface="Arial"/>
              <a:cs typeface="Arial"/>
              <a:sym typeface="Arial"/>
            </a:endParaRPr>
          </a:p>
        </p:txBody>
      </p:sp>
      <p:sp>
        <p:nvSpPr>
          <p:cNvPr id="271" name="Google Shape;271;g2e48a528fe3_0_133"/>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85000" lnSpcReduction="10000"/>
          </a:bodyPr>
          <a:lstStyle/>
          <a:p>
            <a:pPr indent="0" lvl="0" marL="0" marR="0" rtl="0" algn="l">
              <a:lnSpc>
                <a:spcPct val="100000"/>
              </a:lnSpc>
              <a:spcBef>
                <a:spcPts val="0"/>
              </a:spcBef>
              <a:spcAft>
                <a:spcPts val="0"/>
              </a:spcAft>
              <a:buNone/>
            </a:pPr>
            <a:r>
              <a:rPr b="1" lang="en" sz="2400">
                <a:latin typeface="Calibri"/>
                <a:ea typeface="Calibri"/>
                <a:cs typeface="Calibri"/>
                <a:sym typeface="Calibri"/>
              </a:rPr>
              <a:t>Make contributions in the field of vision-based autonomous driving using deep learning, imitation learning and end-to-end models.</a:t>
            </a:r>
            <a:endParaRPr b="1"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A systematic study of the state-of-the-art in AD.</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Validate CV in a driving setting generating a traffic monitoring tool.</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Generate an object detection assessment software to validate solutions.</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Generate an autonomous driving behaviors assessment software to conduct the experiments and generate quantitative data.</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Empirical study of the improvements to the basic visual lane following with the addition of visual memory and kinematic input.</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Empirical study of model optimization for the controllers of AD vehicles, generating optimized models that improve the system.</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Generation of and E2E shallow model capable of driving in traffic based on visual input.</a:t>
            </a:r>
            <a:endParaRPr sz="2400">
              <a:latin typeface="Calibri"/>
              <a:ea typeface="Calibri"/>
              <a:cs typeface="Calibri"/>
              <a:sym typeface="Calibri"/>
            </a:endParaRPr>
          </a:p>
        </p:txBody>
      </p:sp>
      <p:sp>
        <p:nvSpPr>
          <p:cNvPr id="272" name="Google Shape;272;g2e48a528fe3_0_13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73" name="Google Shape;273;g2e48a528fe3_0_133"/>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e63bd72d8b_0_15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79" name="Google Shape;279;g2e63bd72d8b_0_155"/>
          <p:cNvSpPr txBox="1"/>
          <p:nvPr>
            <p:ph type="title"/>
          </p:nvPr>
        </p:nvSpPr>
        <p:spPr>
          <a:xfrm>
            <a:off x="1419875" y="2212644"/>
            <a:ext cx="7336500" cy="718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5000">
                <a:solidFill>
                  <a:srgbClr val="AB1E23"/>
                </a:solidFill>
              </a:rPr>
              <a:t>State-of-the-art</a:t>
            </a:r>
            <a:endParaRPr b="0" sz="5000" strike="noStrike">
              <a:solidFill>
                <a:srgbClr val="AB1E23"/>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e48a528fe3_0_18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Traffic monitoring</a:t>
            </a:r>
            <a:endParaRPr b="0" sz="3000" strike="noStrike">
              <a:solidFill>
                <a:srgbClr val="AB1E23"/>
              </a:solidFill>
              <a:latin typeface="Arial"/>
              <a:ea typeface="Arial"/>
              <a:cs typeface="Arial"/>
              <a:sym typeface="Arial"/>
            </a:endParaRPr>
          </a:p>
        </p:txBody>
      </p:sp>
      <p:sp>
        <p:nvSpPr>
          <p:cNvPr id="285" name="Google Shape;285;g2e48a528fe3_0_187"/>
          <p:cNvSpPr txBox="1"/>
          <p:nvPr>
            <p:ph idx="1" type="body"/>
          </p:nvPr>
        </p:nvSpPr>
        <p:spPr>
          <a:xfrm>
            <a:off x="945000" y="1199325"/>
            <a:ext cx="7965000" cy="2046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 monitoring is a classic problem within computer vision.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Before deep learning, traffic surveillance using video cameras was significantly limited but this changed with the appearance of this technology.</a:t>
            </a:r>
            <a:endParaRPr sz="2400">
              <a:latin typeface="Calibri"/>
              <a:ea typeface="Calibri"/>
              <a:cs typeface="Calibri"/>
              <a:sym typeface="Calibri"/>
            </a:endParaRPr>
          </a:p>
        </p:txBody>
      </p:sp>
      <p:sp>
        <p:nvSpPr>
          <p:cNvPr id="286" name="Google Shape;286;g2e48a528fe3_0_18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87" name="Google Shape;287;g2e48a528fe3_0_187"/>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88" name="Google Shape;288;g2e48a528fe3_0_187"/>
          <p:cNvPicPr preferRelativeResize="0"/>
          <p:nvPr/>
        </p:nvPicPr>
        <p:blipFill>
          <a:blip r:embed="rId3">
            <a:alphaModFix/>
          </a:blip>
          <a:stretch>
            <a:fillRect/>
          </a:stretch>
        </p:blipFill>
        <p:spPr>
          <a:xfrm>
            <a:off x="6261295" y="2893225"/>
            <a:ext cx="2425200" cy="198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e48a528fe3_0_203"/>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Deep learning object detection, datasets and assessment</a:t>
            </a:r>
            <a:endParaRPr b="0" sz="3000" strike="noStrike">
              <a:solidFill>
                <a:srgbClr val="AB1E23"/>
              </a:solidFill>
              <a:latin typeface="Arial"/>
              <a:ea typeface="Arial"/>
              <a:cs typeface="Arial"/>
              <a:sym typeface="Arial"/>
            </a:endParaRPr>
          </a:p>
        </p:txBody>
      </p:sp>
      <p:sp>
        <p:nvSpPr>
          <p:cNvPr id="294" name="Google Shape;294;g2e48a528fe3_0_203"/>
          <p:cNvSpPr txBox="1"/>
          <p:nvPr>
            <p:ph idx="1" type="body"/>
          </p:nvPr>
        </p:nvSpPr>
        <p:spPr>
          <a:xfrm>
            <a:off x="945000" y="827688"/>
            <a:ext cx="7965000" cy="3044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Significant popularity lately. Notable advancements.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Part of the perception in autonomous driving systems.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Many datasets are available like COCO, ImageNet, Pascal VOC… and some others specialized.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Each CV tasks includes a specific set of evaluation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All the current state-of-the art solutions rely on DL.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object detection, we find examples like Faster R-CNN, SSD, YOLO, DETR, Swin Transformer, DINO…</a:t>
            </a:r>
            <a:endParaRPr sz="2400">
              <a:latin typeface="Calibri"/>
              <a:ea typeface="Calibri"/>
              <a:cs typeface="Calibri"/>
              <a:sym typeface="Calibri"/>
            </a:endParaRPr>
          </a:p>
        </p:txBody>
      </p:sp>
      <p:sp>
        <p:nvSpPr>
          <p:cNvPr id="295" name="Google Shape;295;g2e48a528fe3_0_20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296" name="Google Shape;296;g2e48a528fe3_0_20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297" name="Google Shape;297;g2e48a528fe3_0_203"/>
          <p:cNvPicPr preferRelativeResize="0"/>
          <p:nvPr/>
        </p:nvPicPr>
        <p:blipFill rotWithShape="1">
          <a:blip r:embed="rId3">
            <a:alphaModFix/>
          </a:blip>
          <a:srcRect b="0" l="0" r="0" t="0"/>
          <a:stretch/>
        </p:blipFill>
        <p:spPr>
          <a:xfrm>
            <a:off x="5930838" y="1898712"/>
            <a:ext cx="440562" cy="444000"/>
          </a:xfrm>
          <a:prstGeom prst="rect">
            <a:avLst/>
          </a:prstGeom>
          <a:noFill/>
          <a:ln>
            <a:noFill/>
          </a:ln>
        </p:spPr>
      </p:pic>
      <p:pic>
        <p:nvPicPr>
          <p:cNvPr id="298" name="Google Shape;298;g2e48a528fe3_0_203"/>
          <p:cNvPicPr preferRelativeResize="0"/>
          <p:nvPr/>
        </p:nvPicPr>
        <p:blipFill rotWithShape="1">
          <a:blip r:embed="rId4">
            <a:alphaModFix/>
          </a:blip>
          <a:srcRect b="0" l="0" r="0" t="0"/>
          <a:stretch/>
        </p:blipFill>
        <p:spPr>
          <a:xfrm>
            <a:off x="6401899" y="1900438"/>
            <a:ext cx="440550" cy="440550"/>
          </a:xfrm>
          <a:prstGeom prst="rect">
            <a:avLst/>
          </a:prstGeom>
          <a:noFill/>
          <a:ln>
            <a:noFill/>
          </a:ln>
        </p:spPr>
      </p:pic>
      <p:pic>
        <p:nvPicPr>
          <p:cNvPr id="299" name="Google Shape;299;g2e48a528fe3_0_203"/>
          <p:cNvPicPr preferRelativeResize="0"/>
          <p:nvPr/>
        </p:nvPicPr>
        <p:blipFill rotWithShape="1">
          <a:blip r:embed="rId5">
            <a:alphaModFix/>
          </a:blip>
          <a:srcRect b="0" l="0" r="0" t="0"/>
          <a:stretch/>
        </p:blipFill>
        <p:spPr>
          <a:xfrm>
            <a:off x="6872950" y="1919325"/>
            <a:ext cx="1146100" cy="402775"/>
          </a:xfrm>
          <a:prstGeom prst="rect">
            <a:avLst/>
          </a:prstGeom>
          <a:noFill/>
          <a:ln>
            <a:noFill/>
          </a:ln>
        </p:spPr>
      </p:pic>
      <p:pic>
        <p:nvPicPr>
          <p:cNvPr id="300" name="Google Shape;300;g2e48a528fe3_0_203"/>
          <p:cNvPicPr preferRelativeResize="0"/>
          <p:nvPr/>
        </p:nvPicPr>
        <p:blipFill rotWithShape="1">
          <a:blip r:embed="rId6">
            <a:alphaModFix/>
          </a:blip>
          <a:srcRect b="0" l="0" r="0" t="0"/>
          <a:stretch/>
        </p:blipFill>
        <p:spPr>
          <a:xfrm>
            <a:off x="6423750" y="3431425"/>
            <a:ext cx="2459576" cy="1537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e48a528fe3_0_21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Autonomous driving and imitation learning</a:t>
            </a:r>
            <a:endParaRPr b="0" sz="3000" strike="noStrike">
              <a:solidFill>
                <a:srgbClr val="AB1E23"/>
              </a:solidFill>
              <a:latin typeface="Arial"/>
              <a:ea typeface="Arial"/>
              <a:cs typeface="Arial"/>
              <a:sym typeface="Arial"/>
            </a:endParaRPr>
          </a:p>
        </p:txBody>
      </p:sp>
      <p:sp>
        <p:nvSpPr>
          <p:cNvPr id="306" name="Google Shape;306;g2e48a528fe3_0_210"/>
          <p:cNvSpPr txBox="1"/>
          <p:nvPr>
            <p:ph idx="1" type="body"/>
          </p:nvPr>
        </p:nvSpPr>
        <p:spPr>
          <a:xfrm>
            <a:off x="952300" y="1238950"/>
            <a:ext cx="4105800" cy="2848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 combines artificial intelligence, robotics, and CV.</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Modular vs E2E approach.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Vision-based E2E AD.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PilotNet.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TCP, ReasonNet, NET, Transfuser…</a:t>
            </a:r>
            <a:endParaRPr sz="2400">
              <a:latin typeface="Calibri"/>
              <a:ea typeface="Calibri"/>
              <a:cs typeface="Calibri"/>
              <a:sym typeface="Calibri"/>
            </a:endParaRPr>
          </a:p>
        </p:txBody>
      </p:sp>
      <p:sp>
        <p:nvSpPr>
          <p:cNvPr id="307" name="Google Shape;307;g2e48a528fe3_0_21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08" name="Google Shape;308;g2e48a528fe3_0_210"/>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09" name="Google Shape;309;g2e48a528fe3_0_210"/>
          <p:cNvPicPr preferRelativeResize="0"/>
          <p:nvPr/>
        </p:nvPicPr>
        <p:blipFill rotWithShape="1">
          <a:blip r:embed="rId3">
            <a:alphaModFix/>
          </a:blip>
          <a:srcRect b="0" l="0" r="0" t="0"/>
          <a:stretch/>
        </p:blipFill>
        <p:spPr>
          <a:xfrm>
            <a:off x="5125465" y="3336700"/>
            <a:ext cx="3819961" cy="1665375"/>
          </a:xfrm>
          <a:prstGeom prst="rect">
            <a:avLst/>
          </a:prstGeom>
          <a:noFill/>
          <a:ln>
            <a:noFill/>
          </a:ln>
        </p:spPr>
      </p:pic>
      <p:pic>
        <p:nvPicPr>
          <p:cNvPr id="310" name="Google Shape;310;g2e48a528fe3_0_210"/>
          <p:cNvPicPr preferRelativeResize="0"/>
          <p:nvPr/>
        </p:nvPicPr>
        <p:blipFill rotWithShape="1">
          <a:blip r:embed="rId4">
            <a:alphaModFix/>
          </a:blip>
          <a:srcRect b="0" l="0" r="0" t="0"/>
          <a:stretch/>
        </p:blipFill>
        <p:spPr>
          <a:xfrm>
            <a:off x="6102325" y="672812"/>
            <a:ext cx="1866250" cy="2585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e5ba9959c8_0_2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156" name="Google Shape;156;g2e5ba9959c8_0_23"/>
          <p:cNvSpPr txBox="1"/>
          <p:nvPr>
            <p:ph idx="1" type="body"/>
          </p:nvPr>
        </p:nvSpPr>
        <p:spPr>
          <a:xfrm>
            <a:off x="945025" y="1051650"/>
            <a:ext cx="7192800" cy="30402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Introduction</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State-of-the-art</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TrafficSensor</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DetectionMetrics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Behavior Metrics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Adding memory</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Optimizing DL models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Driving in traffic</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Conclusions and future research</a:t>
            </a:r>
            <a:endParaRPr b="1" sz="2400">
              <a:latin typeface="Calibri"/>
              <a:ea typeface="Calibri"/>
              <a:cs typeface="Calibri"/>
              <a:sym typeface="Calibri"/>
            </a:endParaRPr>
          </a:p>
        </p:txBody>
      </p:sp>
      <p:sp>
        <p:nvSpPr>
          <p:cNvPr id="157" name="Google Shape;157;g2e5ba9959c8_0_23"/>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58" name="Google Shape;158;g2e5ba9959c8_0_2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e48a528fe3_0_217"/>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and RL for driving autonomously</a:t>
            </a:r>
            <a:endParaRPr b="0" sz="3000" strike="noStrike">
              <a:solidFill>
                <a:srgbClr val="AB1E23"/>
              </a:solidFill>
              <a:latin typeface="Arial"/>
              <a:ea typeface="Arial"/>
              <a:cs typeface="Arial"/>
              <a:sym typeface="Arial"/>
            </a:endParaRPr>
          </a:p>
        </p:txBody>
      </p:sp>
      <p:sp>
        <p:nvSpPr>
          <p:cNvPr id="316" name="Google Shape;316;g2e48a528fe3_0_217"/>
          <p:cNvSpPr txBox="1"/>
          <p:nvPr>
            <p:ph idx="1" type="body"/>
          </p:nvPr>
        </p:nvSpPr>
        <p:spPr>
          <a:xfrm>
            <a:off x="945000" y="810000"/>
            <a:ext cx="7965000" cy="1608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Imitation learning (behavior cloning): generating a driving policy learning from expert agent-gathered data.</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Reinforcement learning (RL).</a:t>
            </a:r>
            <a:endParaRPr i="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both.</a:t>
            </a:r>
            <a:endParaRPr sz="2400">
              <a:latin typeface="Calibri"/>
              <a:ea typeface="Calibri"/>
              <a:cs typeface="Calibri"/>
              <a:sym typeface="Calibri"/>
            </a:endParaRPr>
          </a:p>
        </p:txBody>
      </p:sp>
      <p:sp>
        <p:nvSpPr>
          <p:cNvPr id="317" name="Google Shape;317;g2e48a528fe3_0_21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18" name="Google Shape;318;g2e48a528fe3_0_217"/>
          <p:cNvPicPr preferRelativeResize="0"/>
          <p:nvPr/>
        </p:nvPicPr>
        <p:blipFill rotWithShape="1">
          <a:blip r:embed="rId3">
            <a:alphaModFix/>
          </a:blip>
          <a:srcRect b="0" l="0" r="0" t="0"/>
          <a:stretch/>
        </p:blipFill>
        <p:spPr>
          <a:xfrm>
            <a:off x="898925" y="3031900"/>
            <a:ext cx="6023272" cy="1965900"/>
          </a:xfrm>
          <a:prstGeom prst="rect">
            <a:avLst/>
          </a:prstGeom>
          <a:noFill/>
          <a:ln>
            <a:noFill/>
          </a:ln>
        </p:spPr>
      </p:pic>
      <p:sp>
        <p:nvSpPr>
          <p:cNvPr id="319" name="Google Shape;319;g2e48a528fe3_0_217"/>
          <p:cNvSpPr txBox="1"/>
          <p:nvPr>
            <p:ph idx="11" type="ftr"/>
          </p:nvPr>
        </p:nvSpPr>
        <p:spPr>
          <a:xfrm rot="-5400000">
            <a:off x="-1435650" y="22811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20" name="Google Shape;320;g2e48a528fe3_0_217"/>
          <p:cNvPicPr preferRelativeResize="0"/>
          <p:nvPr/>
        </p:nvPicPr>
        <p:blipFill rotWithShape="1">
          <a:blip r:embed="rId4">
            <a:alphaModFix/>
          </a:blip>
          <a:srcRect b="0" l="0" r="0" t="0"/>
          <a:stretch/>
        </p:blipFill>
        <p:spPr>
          <a:xfrm>
            <a:off x="6144550" y="1675650"/>
            <a:ext cx="2847925" cy="1566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e48a528fe3_0_224"/>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Simulation in AD and assessment. Datasets</a:t>
            </a:r>
            <a:endParaRPr b="0" sz="3000" strike="noStrike">
              <a:solidFill>
                <a:srgbClr val="AB1E23"/>
              </a:solidFill>
              <a:latin typeface="Arial"/>
              <a:ea typeface="Arial"/>
              <a:cs typeface="Arial"/>
              <a:sym typeface="Arial"/>
            </a:endParaRPr>
          </a:p>
        </p:txBody>
      </p:sp>
      <p:sp>
        <p:nvSpPr>
          <p:cNvPr id="326" name="Google Shape;326;g2e48a528fe3_0_224"/>
          <p:cNvSpPr txBox="1"/>
          <p:nvPr>
            <p:ph idx="1" type="body"/>
          </p:nvPr>
        </p:nvSpPr>
        <p:spPr>
          <a:xfrm>
            <a:off x="945000" y="810000"/>
            <a:ext cx="7965000" cy="22578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the development and research of robotics systems, simulators are commonly used to generate solutions rather than directly developing in real robotics or vehicles.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 diverse array of simulators for AD are available. SUMO, TORCS, Gazebo, CARLA, DeepDrive, Autoware, proprietary simulators, world generators…</a:t>
            </a:r>
            <a:endParaRPr sz="2400">
              <a:latin typeface="Calibri"/>
              <a:ea typeface="Calibri"/>
              <a:cs typeface="Calibri"/>
              <a:sym typeface="Calibri"/>
            </a:endParaRPr>
          </a:p>
        </p:txBody>
      </p:sp>
      <p:sp>
        <p:nvSpPr>
          <p:cNvPr id="327" name="Google Shape;327;g2e48a528fe3_0_22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28" name="Google Shape;328;g2e48a528fe3_0_224"/>
          <p:cNvPicPr preferRelativeResize="0"/>
          <p:nvPr/>
        </p:nvPicPr>
        <p:blipFill rotWithShape="1">
          <a:blip r:embed="rId3">
            <a:alphaModFix/>
          </a:blip>
          <a:srcRect b="0" l="0" r="0" t="0"/>
          <a:stretch/>
        </p:blipFill>
        <p:spPr>
          <a:xfrm>
            <a:off x="2327150" y="3030550"/>
            <a:ext cx="5571350" cy="2112950"/>
          </a:xfrm>
          <a:prstGeom prst="rect">
            <a:avLst/>
          </a:prstGeom>
          <a:noFill/>
          <a:ln>
            <a:noFill/>
          </a:ln>
        </p:spPr>
      </p:pic>
      <p:sp>
        <p:nvSpPr>
          <p:cNvPr id="329" name="Google Shape;329;g2e48a528fe3_0_22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e48a528fe3_0_231"/>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Simulation in AD and assessment. Datasets</a:t>
            </a:r>
            <a:endParaRPr b="0" sz="3000" strike="noStrike">
              <a:solidFill>
                <a:srgbClr val="AB1E23"/>
              </a:solidFill>
              <a:latin typeface="Arial"/>
              <a:ea typeface="Arial"/>
              <a:cs typeface="Arial"/>
              <a:sym typeface="Arial"/>
            </a:endParaRPr>
          </a:p>
        </p:txBody>
      </p:sp>
      <p:sp>
        <p:nvSpPr>
          <p:cNvPr id="335" name="Google Shape;335;g2e48a528fe3_0_231"/>
          <p:cNvSpPr txBox="1"/>
          <p:nvPr>
            <p:ph idx="1" type="body"/>
          </p:nvPr>
        </p:nvSpPr>
        <p:spPr>
          <a:xfrm>
            <a:off x="945000" y="810000"/>
            <a:ext cx="7965000" cy="13683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AD development, there are a lot of specialized datasets: nuScenes, BDD100K, KITTI, Cityscapes…</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CARLA Leaderboard for the assessment of solutions.</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Many different tasks and specific metrics needed.</a:t>
            </a:r>
            <a:endParaRPr sz="2400">
              <a:latin typeface="Calibri"/>
              <a:ea typeface="Calibri"/>
              <a:cs typeface="Calibri"/>
              <a:sym typeface="Calibri"/>
            </a:endParaRPr>
          </a:p>
        </p:txBody>
      </p:sp>
      <p:sp>
        <p:nvSpPr>
          <p:cNvPr id="336" name="Google Shape;336;g2e48a528fe3_0_2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37" name="Google Shape;337;g2e48a528fe3_0_23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38" name="Google Shape;338;g2e48a528fe3_0_231"/>
          <p:cNvPicPr preferRelativeResize="0"/>
          <p:nvPr/>
        </p:nvPicPr>
        <p:blipFill rotWithShape="1">
          <a:blip r:embed="rId3">
            <a:alphaModFix/>
          </a:blip>
          <a:srcRect b="0" l="0" r="0" t="0"/>
          <a:stretch/>
        </p:blipFill>
        <p:spPr>
          <a:xfrm>
            <a:off x="945001" y="2469050"/>
            <a:ext cx="3718452" cy="2091625"/>
          </a:xfrm>
          <a:prstGeom prst="rect">
            <a:avLst/>
          </a:prstGeom>
          <a:noFill/>
          <a:ln>
            <a:noFill/>
          </a:ln>
        </p:spPr>
      </p:pic>
      <p:pic>
        <p:nvPicPr>
          <p:cNvPr id="339" name="Google Shape;339;g2e48a528fe3_0_231"/>
          <p:cNvPicPr preferRelativeResize="0"/>
          <p:nvPr/>
        </p:nvPicPr>
        <p:blipFill rotWithShape="1">
          <a:blip r:embed="rId4">
            <a:alphaModFix/>
          </a:blip>
          <a:srcRect b="0" l="0" r="0" t="0"/>
          <a:stretch/>
        </p:blipFill>
        <p:spPr>
          <a:xfrm>
            <a:off x="4996900" y="2469050"/>
            <a:ext cx="3689610" cy="2091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e48a528fe3_0_245"/>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Memory-based approaches in E2E visual AD</a:t>
            </a:r>
            <a:endParaRPr b="0" sz="3000" strike="noStrike">
              <a:solidFill>
                <a:srgbClr val="AB1E23"/>
              </a:solidFill>
              <a:latin typeface="Arial"/>
              <a:ea typeface="Arial"/>
              <a:cs typeface="Arial"/>
              <a:sym typeface="Arial"/>
            </a:endParaRPr>
          </a:p>
        </p:txBody>
      </p:sp>
      <p:sp>
        <p:nvSpPr>
          <p:cNvPr id="345" name="Google Shape;345;g2e48a528fe3_0_245"/>
          <p:cNvSpPr txBox="1"/>
          <p:nvPr>
            <p:ph idx="1" type="body"/>
          </p:nvPr>
        </p:nvSpPr>
        <p:spPr>
          <a:xfrm>
            <a:off x="952300" y="1737850"/>
            <a:ext cx="7965000" cy="16377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An intriguing avenue of research within the E2E approach involves integrating memory capabilities.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LSTM modules, convLSTMS…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Modified input.</a:t>
            </a:r>
            <a:endParaRPr sz="2400">
              <a:latin typeface="Calibri"/>
              <a:ea typeface="Calibri"/>
              <a:cs typeface="Calibri"/>
              <a:sym typeface="Calibri"/>
            </a:endParaRPr>
          </a:p>
        </p:txBody>
      </p:sp>
      <p:sp>
        <p:nvSpPr>
          <p:cNvPr id="346" name="Google Shape;346;g2e48a528fe3_0_24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47" name="Google Shape;347;g2e48a528fe3_0_24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48" name="Google Shape;348;g2e48a528fe3_0_245"/>
          <p:cNvPicPr preferRelativeResize="0"/>
          <p:nvPr/>
        </p:nvPicPr>
        <p:blipFill>
          <a:blip r:embed="rId3">
            <a:alphaModFix/>
          </a:blip>
          <a:stretch>
            <a:fillRect/>
          </a:stretch>
        </p:blipFill>
        <p:spPr>
          <a:xfrm>
            <a:off x="6765250" y="2711525"/>
            <a:ext cx="1921251" cy="1921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e48a528fe3_0_252"/>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deep learning models for autonomous driving</a:t>
            </a:r>
            <a:endParaRPr b="0" sz="3000" strike="noStrike">
              <a:solidFill>
                <a:srgbClr val="AB1E23"/>
              </a:solidFill>
              <a:latin typeface="Arial"/>
              <a:ea typeface="Arial"/>
              <a:cs typeface="Arial"/>
              <a:sym typeface="Arial"/>
            </a:endParaRPr>
          </a:p>
        </p:txBody>
      </p:sp>
      <p:sp>
        <p:nvSpPr>
          <p:cNvPr id="354" name="Google Shape;354;g2e48a528fe3_0_252"/>
          <p:cNvSpPr txBox="1"/>
          <p:nvPr>
            <p:ph idx="1" type="body"/>
          </p:nvPr>
        </p:nvSpPr>
        <p:spPr>
          <a:xfrm>
            <a:off x="945000" y="810000"/>
            <a:ext cx="4606500" cy="4050000"/>
          </a:xfrm>
          <a:prstGeom prst="rect">
            <a:avLst/>
          </a:prstGeom>
          <a:noFill/>
          <a:ln>
            <a:noFill/>
          </a:ln>
        </p:spPr>
        <p:txBody>
          <a:bodyPr anchorCtr="0" anchor="t" bIns="0" lIns="0" spcFirstLastPara="1" rIns="0" wrap="square" tIns="0">
            <a:normAutofit fontScale="92500" lnSpcReduction="1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 optimization of deep learning models is key, as previously discussed.</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There are an extensive number of optimization techniques: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Quantization.</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Pruning.</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Fine-tuning (re-training) with optimization aware techniques.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Clustering. </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PyTorch or Tensorflow already include support.</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TensorRT for Nvidia GPUs.</a:t>
            </a:r>
            <a:endParaRPr sz="2400">
              <a:latin typeface="Calibri"/>
              <a:ea typeface="Calibri"/>
              <a:cs typeface="Calibri"/>
              <a:sym typeface="Calibri"/>
            </a:endParaRPr>
          </a:p>
        </p:txBody>
      </p:sp>
      <p:sp>
        <p:nvSpPr>
          <p:cNvPr id="355" name="Google Shape;355;g2e48a528fe3_0_25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356" name="Google Shape;356;g2e48a528fe3_0_252"/>
          <p:cNvPicPr preferRelativeResize="0"/>
          <p:nvPr/>
        </p:nvPicPr>
        <p:blipFill rotWithShape="1">
          <a:blip r:embed="rId3">
            <a:alphaModFix/>
          </a:blip>
          <a:srcRect b="0" l="0" r="0" t="0"/>
          <a:stretch/>
        </p:blipFill>
        <p:spPr>
          <a:xfrm>
            <a:off x="6475100" y="1006760"/>
            <a:ext cx="2332974" cy="3656474"/>
          </a:xfrm>
          <a:prstGeom prst="rect">
            <a:avLst/>
          </a:prstGeom>
          <a:noFill/>
          <a:ln>
            <a:noFill/>
          </a:ln>
        </p:spPr>
      </p:pic>
      <p:sp>
        <p:nvSpPr>
          <p:cNvPr id="357" name="Google Shape;357;g2e48a528fe3_0_252"/>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State of the art</a:t>
            </a:r>
            <a:endParaRPr>
              <a:latin typeface="Arial"/>
              <a:ea typeface="Arial"/>
              <a:cs typeface="Arial"/>
              <a:sym typeface="Arial"/>
            </a:endParaRPr>
          </a:p>
        </p:txBody>
      </p:sp>
      <p:pic>
        <p:nvPicPr>
          <p:cNvPr id="358" name="Google Shape;358;g2e48a528fe3_0_252"/>
          <p:cNvPicPr preferRelativeResize="0"/>
          <p:nvPr/>
        </p:nvPicPr>
        <p:blipFill>
          <a:blip r:embed="rId4">
            <a:alphaModFix/>
          </a:blip>
          <a:stretch>
            <a:fillRect/>
          </a:stretch>
        </p:blipFill>
        <p:spPr>
          <a:xfrm>
            <a:off x="3312947" y="4147525"/>
            <a:ext cx="325029" cy="347501"/>
          </a:xfrm>
          <a:prstGeom prst="rect">
            <a:avLst/>
          </a:prstGeom>
          <a:noFill/>
          <a:ln>
            <a:noFill/>
          </a:ln>
        </p:spPr>
      </p:pic>
      <p:pic>
        <p:nvPicPr>
          <p:cNvPr id="359" name="Google Shape;359;g2e48a528fe3_0_252"/>
          <p:cNvPicPr preferRelativeResize="0"/>
          <p:nvPr/>
        </p:nvPicPr>
        <p:blipFill>
          <a:blip r:embed="rId5">
            <a:alphaModFix/>
          </a:blip>
          <a:stretch>
            <a:fillRect/>
          </a:stretch>
        </p:blipFill>
        <p:spPr>
          <a:xfrm>
            <a:off x="3656237" y="4147526"/>
            <a:ext cx="287001" cy="347499"/>
          </a:xfrm>
          <a:prstGeom prst="rect">
            <a:avLst/>
          </a:prstGeom>
          <a:noFill/>
          <a:ln>
            <a:noFill/>
          </a:ln>
        </p:spPr>
      </p:pic>
      <p:pic>
        <p:nvPicPr>
          <p:cNvPr id="360" name="Google Shape;360;g2e48a528fe3_0_252"/>
          <p:cNvPicPr preferRelativeResize="0"/>
          <p:nvPr/>
        </p:nvPicPr>
        <p:blipFill>
          <a:blip r:embed="rId6">
            <a:alphaModFix/>
          </a:blip>
          <a:stretch>
            <a:fillRect/>
          </a:stretch>
        </p:blipFill>
        <p:spPr>
          <a:xfrm>
            <a:off x="4466051" y="4374352"/>
            <a:ext cx="778524" cy="485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e63bd72d8b_0_16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66" name="Google Shape;366;g2e63bd72d8b_0_160"/>
          <p:cNvSpPr txBox="1"/>
          <p:nvPr>
            <p:ph type="title"/>
          </p:nvPr>
        </p:nvSpPr>
        <p:spPr>
          <a:xfrm>
            <a:off x="1419875" y="2212644"/>
            <a:ext cx="7336500" cy="718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5000">
                <a:solidFill>
                  <a:srgbClr val="AB1E23"/>
                </a:solidFill>
              </a:rPr>
              <a:t>TrafficSensor</a:t>
            </a:r>
            <a:endParaRPr b="0" sz="5000" strike="noStrike">
              <a:solidFill>
                <a:srgbClr val="AB1E23"/>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e5ba9959c8_0_7"/>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Monitoring and assessing traffic with deep learning</a:t>
            </a:r>
            <a:endParaRPr b="0" sz="3000" strike="noStrike">
              <a:solidFill>
                <a:srgbClr val="AB1E23"/>
              </a:solidFill>
              <a:latin typeface="Arial"/>
              <a:ea typeface="Arial"/>
              <a:cs typeface="Arial"/>
              <a:sym typeface="Arial"/>
            </a:endParaRPr>
          </a:p>
        </p:txBody>
      </p:sp>
      <p:sp>
        <p:nvSpPr>
          <p:cNvPr id="372" name="Google Shape;372;g2e5ba9959c8_0_7"/>
          <p:cNvSpPr txBox="1"/>
          <p:nvPr>
            <p:ph idx="1" type="body"/>
          </p:nvPr>
        </p:nvSpPr>
        <p:spPr>
          <a:xfrm>
            <a:off x="937700" y="1304450"/>
            <a:ext cx="7965000" cy="26841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SzPts val="2400"/>
              <a:buFont typeface="Calibri"/>
              <a:buChar char="●"/>
            </a:pPr>
            <a:r>
              <a:rPr lang="en" sz="2400">
                <a:solidFill>
                  <a:schemeClr val="dk1"/>
                </a:solidFill>
                <a:latin typeface="Calibri"/>
                <a:ea typeface="Calibri"/>
                <a:cs typeface="Calibri"/>
                <a:sym typeface="Calibri"/>
              </a:rPr>
              <a:t>Monitoring of real-time traffic on highways, road, and streets may provide useful data both for infrastructure planning and for traffic management in general.</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b="1" lang="en" sz="2400">
                <a:solidFill>
                  <a:schemeClr val="dk1"/>
                </a:solidFill>
                <a:latin typeface="Calibri"/>
                <a:ea typeface="Calibri"/>
                <a:cs typeface="Calibri"/>
                <a:sym typeface="Calibri"/>
              </a:rPr>
              <a:t>TrafficSensor</a:t>
            </a:r>
            <a:r>
              <a:rPr lang="en" sz="2400">
                <a:solidFill>
                  <a:schemeClr val="dk1"/>
                </a:solidFill>
                <a:latin typeface="Calibri"/>
                <a:ea typeface="Calibri"/>
                <a:cs typeface="Calibri"/>
                <a:sym typeface="Calibri"/>
              </a:rPr>
              <a:t>: open-source system that employs deep learning for automatic vehicle tracking and classification on highways using a calibrated and fixed camera.</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E</a:t>
            </a:r>
            <a:r>
              <a:rPr lang="en" sz="2400">
                <a:solidFill>
                  <a:schemeClr val="dk1"/>
                </a:solidFill>
                <a:latin typeface="Calibri"/>
                <a:ea typeface="Calibri"/>
                <a:cs typeface="Calibri"/>
                <a:sym typeface="Calibri"/>
              </a:rPr>
              <a:t>volution of previous system (TrafficMonitor).</a:t>
            </a:r>
            <a:endParaRPr sz="2400">
              <a:solidFill>
                <a:schemeClr val="dk1"/>
              </a:solidFill>
              <a:latin typeface="Calibri"/>
              <a:ea typeface="Calibri"/>
              <a:cs typeface="Calibri"/>
              <a:sym typeface="Calibri"/>
            </a:endParaRPr>
          </a:p>
        </p:txBody>
      </p:sp>
      <p:sp>
        <p:nvSpPr>
          <p:cNvPr id="373" name="Google Shape;373;g2e5ba9959c8_0_7"/>
          <p:cNvSpPr txBox="1"/>
          <p:nvPr>
            <p:ph idx="11" type="ftr"/>
          </p:nvPr>
        </p:nvSpPr>
        <p:spPr>
          <a:xfrm rot="-5400000">
            <a:off x="-1435650" y="22884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sp>
        <p:nvSpPr>
          <p:cNvPr id="374" name="Google Shape;374;g2e5ba9959c8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75" name="Google Shape;375;g2e5ba9959c8_0_7"/>
          <p:cNvSpPr txBox="1"/>
          <p:nvPr>
            <p:ph idx="1" type="body"/>
          </p:nvPr>
        </p:nvSpPr>
        <p:spPr>
          <a:xfrm>
            <a:off x="1035750" y="4488000"/>
            <a:ext cx="7965000" cy="655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100"/>
              <a:buNone/>
            </a:pPr>
            <a:r>
              <a:rPr lang="en">
                <a:solidFill>
                  <a:srgbClr val="434343"/>
                </a:solidFill>
                <a:latin typeface="Calibri"/>
                <a:ea typeface="Calibri"/>
                <a:cs typeface="Calibri"/>
                <a:sym typeface="Calibri"/>
              </a:rPr>
              <a:t>J. Fernández, J. M. Cañas, V. Fernández, and </a:t>
            </a: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“Robust real-time traffic surveillance with deep learning,” Computational Intelligence and Neuroscience, vol. 2021, p. 4 632 353, Dec. 2021. doi: 10.1155/2021/4632353. [Online]. Available: https://doi.org/10.1155/2021/4632353</a:t>
            </a:r>
            <a:endParaRPr>
              <a:solidFill>
                <a:srgbClr val="434343"/>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e48a528fe3_0_265"/>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Monitoring and assessing traffic with deep learning</a:t>
            </a:r>
            <a:endParaRPr b="0" sz="3000" strike="noStrike">
              <a:solidFill>
                <a:srgbClr val="AB1E23"/>
              </a:solidFill>
              <a:latin typeface="Arial"/>
              <a:ea typeface="Arial"/>
              <a:cs typeface="Arial"/>
              <a:sym typeface="Arial"/>
            </a:endParaRPr>
          </a:p>
        </p:txBody>
      </p:sp>
      <p:sp>
        <p:nvSpPr>
          <p:cNvPr id="381" name="Google Shape;381;g2e48a528fe3_0_265"/>
          <p:cNvSpPr txBox="1"/>
          <p:nvPr>
            <p:ph idx="1" type="body"/>
          </p:nvPr>
        </p:nvSpPr>
        <p:spPr>
          <a:xfrm>
            <a:off x="952000" y="1026900"/>
            <a:ext cx="5344500" cy="37812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Clr>
                <a:schemeClr val="dk1"/>
              </a:buClr>
              <a:buSzPts val="2400"/>
              <a:buFont typeface="Calibri"/>
              <a:buChar char="●"/>
            </a:pPr>
            <a:r>
              <a:rPr lang="en" sz="2400">
                <a:latin typeface="Calibri"/>
                <a:ea typeface="Calibri"/>
                <a:cs typeface="Calibri"/>
                <a:sym typeface="Calibri"/>
              </a:rPr>
              <a:t>N</a:t>
            </a:r>
            <a:r>
              <a:rPr lang="en" sz="2400">
                <a:latin typeface="Calibri"/>
                <a:ea typeface="Calibri"/>
                <a:cs typeface="Calibri"/>
                <a:sym typeface="Calibri"/>
              </a:rPr>
              <a:t>ew dataset created (7 vehicle types).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Two modules: </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Vehicle detection and classification.</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Vehicle tracking.</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1st module: YOLOv4.</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2nd module: simple spatial association algorithm and more sophisticated KLT tracker to follow the vehicles.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Several experiments validated the system.</a:t>
            </a:r>
            <a:endParaRPr sz="2400">
              <a:latin typeface="Calibri"/>
              <a:ea typeface="Calibri"/>
              <a:cs typeface="Calibri"/>
              <a:sym typeface="Calibri"/>
            </a:endParaRPr>
          </a:p>
        </p:txBody>
      </p:sp>
      <p:sp>
        <p:nvSpPr>
          <p:cNvPr id="382" name="Google Shape;382;g2e48a528fe3_0_26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83" name="Google Shape;383;g2e48a528fe3_0_26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384" name="Google Shape;384;g2e48a528fe3_0_265"/>
          <p:cNvPicPr preferRelativeResize="0"/>
          <p:nvPr/>
        </p:nvPicPr>
        <p:blipFill rotWithShape="1">
          <a:blip r:embed="rId3">
            <a:alphaModFix/>
          </a:blip>
          <a:srcRect b="0" l="0" r="0" t="0"/>
          <a:stretch/>
        </p:blipFill>
        <p:spPr>
          <a:xfrm>
            <a:off x="6237163" y="810000"/>
            <a:ext cx="2188525" cy="40673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e48a528fe3_0_30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evaluation</a:t>
            </a:r>
            <a:endParaRPr b="0" sz="3000" strike="noStrike">
              <a:solidFill>
                <a:srgbClr val="AB1E23"/>
              </a:solidFill>
              <a:latin typeface="Arial"/>
              <a:ea typeface="Arial"/>
              <a:cs typeface="Arial"/>
              <a:sym typeface="Arial"/>
            </a:endParaRPr>
          </a:p>
        </p:txBody>
      </p:sp>
      <p:sp>
        <p:nvSpPr>
          <p:cNvPr id="390" name="Google Shape;390;g2e48a528fe3_0_307"/>
          <p:cNvSpPr txBox="1"/>
          <p:nvPr>
            <p:ph idx="1" type="body"/>
          </p:nvPr>
        </p:nvSpPr>
        <p:spPr>
          <a:xfrm>
            <a:off x="937725" y="1180950"/>
            <a:ext cx="4323600" cy="3571200"/>
          </a:xfrm>
          <a:prstGeom prst="rect">
            <a:avLst/>
          </a:prstGeom>
          <a:noFill/>
          <a:ln>
            <a:noFill/>
          </a:ln>
        </p:spPr>
        <p:txBody>
          <a:bodyPr anchorCtr="0" anchor="t" bIns="0" lIns="0" spcFirstLastPara="1" rIns="0" wrap="square" tIns="0">
            <a:normAutofit lnSpcReduction="10000"/>
          </a:bodyPr>
          <a:lstStyle/>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a:t>
            </a:r>
            <a:r>
              <a:rPr lang="en" sz="2400">
                <a:latin typeface="Calibri"/>
                <a:ea typeface="Calibri"/>
                <a:cs typeface="Calibri"/>
                <a:sym typeface="Calibri"/>
              </a:rPr>
              <a:t>ystem validated with a dataset of real traffic images.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 Metrics for comparing different object detection DL models</a:t>
            </a:r>
            <a:r>
              <a:rPr b="1" lang="en" sz="2400">
                <a:latin typeface="Calibri"/>
                <a:ea typeface="Calibri"/>
                <a:cs typeface="Calibri"/>
                <a:sym typeface="Calibri"/>
              </a:rPr>
              <a:t> (my contribution)</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a:t>
            </a:r>
            <a:r>
              <a:rPr lang="en" sz="2400">
                <a:solidFill>
                  <a:schemeClr val="dk1"/>
                </a:solidFill>
                <a:latin typeface="Calibri"/>
                <a:ea typeface="Calibri"/>
                <a:cs typeface="Calibri"/>
                <a:sym typeface="Calibri"/>
              </a:rPr>
              <a:t>(~10000 examples)</a:t>
            </a:r>
            <a:r>
              <a:rPr lang="en" sz="2400">
                <a:latin typeface="Calibri"/>
                <a:ea typeface="Calibri"/>
                <a:cs typeface="Calibri"/>
                <a:sym typeface="Calibri"/>
              </a:rPr>
              <a:t>:</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Good weather conditions.</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Bad weather conditions.</a:t>
            </a:r>
            <a:endParaRPr sz="2400">
              <a:latin typeface="Calibri"/>
              <a:ea typeface="Calibri"/>
              <a:cs typeface="Calibri"/>
              <a:sym typeface="Calibri"/>
            </a:endParaRPr>
          </a:p>
          <a:p>
            <a:pPr indent="-381000" lvl="1" marL="914400" rtl="0" algn="l">
              <a:lnSpc>
                <a:spcPct val="100000"/>
              </a:lnSpc>
              <a:spcBef>
                <a:spcPts val="0"/>
              </a:spcBef>
              <a:spcAft>
                <a:spcPts val="0"/>
              </a:spcAft>
              <a:buSzPts val="2400"/>
              <a:buFont typeface="Calibri"/>
              <a:buChar char="○"/>
            </a:pPr>
            <a:r>
              <a:rPr lang="en" sz="2400">
                <a:latin typeface="Calibri"/>
                <a:ea typeface="Calibri"/>
                <a:cs typeface="Calibri"/>
                <a:sym typeface="Calibri"/>
              </a:rPr>
              <a:t>Poor-quality images.</a:t>
            </a:r>
            <a:endParaRPr i="1" sz="2400">
              <a:latin typeface="Calibri"/>
              <a:ea typeface="Calibri"/>
              <a:cs typeface="Calibri"/>
              <a:sym typeface="Calibri"/>
            </a:endParaRPr>
          </a:p>
        </p:txBody>
      </p:sp>
      <p:sp>
        <p:nvSpPr>
          <p:cNvPr id="391" name="Google Shape;391;g2e48a528fe3_0_30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392" name="Google Shape;392;g2e48a528fe3_0_30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393" name="Google Shape;393;g2e48a528fe3_0_307"/>
          <p:cNvPicPr preferRelativeResize="0"/>
          <p:nvPr/>
        </p:nvPicPr>
        <p:blipFill rotWithShape="1">
          <a:blip r:embed="rId3">
            <a:alphaModFix/>
          </a:blip>
          <a:srcRect b="0" l="0" r="0" t="0"/>
          <a:stretch/>
        </p:blipFill>
        <p:spPr>
          <a:xfrm>
            <a:off x="6027613" y="808350"/>
            <a:ext cx="2466776" cy="2466776"/>
          </a:xfrm>
          <a:prstGeom prst="rect">
            <a:avLst/>
          </a:prstGeom>
          <a:noFill/>
          <a:ln>
            <a:noFill/>
          </a:ln>
        </p:spPr>
      </p:pic>
      <p:pic>
        <p:nvPicPr>
          <p:cNvPr id="394" name="Google Shape;394;g2e48a528fe3_0_307"/>
          <p:cNvPicPr preferRelativeResize="0"/>
          <p:nvPr/>
        </p:nvPicPr>
        <p:blipFill rotWithShape="1">
          <a:blip r:embed="rId4">
            <a:alphaModFix/>
          </a:blip>
          <a:srcRect b="0" l="0" r="0" t="0"/>
          <a:stretch/>
        </p:blipFill>
        <p:spPr>
          <a:xfrm>
            <a:off x="5552925" y="3628600"/>
            <a:ext cx="3238548" cy="1298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e48a528fe3_0_31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400" name="Google Shape;400;g2e48a528fe3_0_314"/>
          <p:cNvSpPr txBox="1"/>
          <p:nvPr>
            <p:ph idx="1" type="body"/>
          </p:nvPr>
        </p:nvSpPr>
        <p:spPr>
          <a:xfrm>
            <a:off x="924050" y="880250"/>
            <a:ext cx="7965000" cy="2656200"/>
          </a:xfrm>
          <a:prstGeom prst="rect">
            <a:avLst/>
          </a:prstGeom>
          <a:noFill/>
          <a:ln>
            <a:noFill/>
          </a:ln>
        </p:spPr>
        <p:txBody>
          <a:bodyPr anchorCtr="0" anchor="t" bIns="0" lIns="0" spcFirstLastPara="1" rIns="0" wrap="square" tIns="0">
            <a:normAutofit/>
          </a:bodyPr>
          <a:lstStyle/>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TrafficSensor is a solution for vehicle surveillance using deep learning. 7 classes. </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Different DL models were studied and tested.</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A new dataset was curated for this application. </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The application proves to be robust to bad weather conditions, and blurred or low-resolution traffic images.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latin typeface="Calibri"/>
                <a:ea typeface="Calibri"/>
                <a:cs typeface="Calibri"/>
                <a:sym typeface="Calibri"/>
              </a:rPr>
              <a:t>State-of-the-art enhancements.</a:t>
            </a:r>
            <a:endParaRPr sz="2400">
              <a:latin typeface="Calibri"/>
              <a:ea typeface="Calibri"/>
              <a:cs typeface="Calibri"/>
              <a:sym typeface="Calibri"/>
            </a:endParaRPr>
          </a:p>
        </p:txBody>
      </p:sp>
      <p:sp>
        <p:nvSpPr>
          <p:cNvPr id="401" name="Google Shape;401;g2e48a528fe3_0_3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02" name="Google Shape;402;g2e48a528fe3_0_31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TrafficSensor</a:t>
            </a:r>
            <a:endParaRPr>
              <a:latin typeface="Arial"/>
              <a:ea typeface="Arial"/>
              <a:cs typeface="Arial"/>
              <a:sym typeface="Arial"/>
            </a:endParaRPr>
          </a:p>
        </p:txBody>
      </p:sp>
      <p:pic>
        <p:nvPicPr>
          <p:cNvPr id="403" name="Google Shape;403;g2e48a528fe3_0_314" title="Smart-Traffic-Sensor High Quality Video">
            <a:hlinkClick r:id="rId3"/>
          </p:cNvPr>
          <p:cNvPicPr preferRelativeResize="0"/>
          <p:nvPr/>
        </p:nvPicPr>
        <p:blipFill rotWithShape="1">
          <a:blip r:embed="rId4">
            <a:alphaModFix/>
          </a:blip>
          <a:srcRect b="0" l="0" r="0" t="0"/>
          <a:stretch/>
        </p:blipFill>
        <p:spPr>
          <a:xfrm>
            <a:off x="1606413" y="3445300"/>
            <a:ext cx="2907175" cy="1635300"/>
          </a:xfrm>
          <a:prstGeom prst="rect">
            <a:avLst/>
          </a:prstGeom>
          <a:noFill/>
          <a:ln>
            <a:noFill/>
          </a:ln>
        </p:spPr>
      </p:pic>
      <p:pic>
        <p:nvPicPr>
          <p:cNvPr id="404" name="Google Shape;404;g2e48a528fe3_0_314" title="Smart-Traffic-Sensor. Low Quality and Unfavorable Weather Conditions Video">
            <a:hlinkClick r:id="rId5"/>
          </p:cNvPr>
          <p:cNvPicPr preferRelativeResize="0"/>
          <p:nvPr/>
        </p:nvPicPr>
        <p:blipFill rotWithShape="1">
          <a:blip r:embed="rId6">
            <a:alphaModFix/>
          </a:blip>
          <a:srcRect b="0" l="0" r="0" t="0"/>
          <a:stretch/>
        </p:blipFill>
        <p:spPr>
          <a:xfrm>
            <a:off x="5589307" y="3471000"/>
            <a:ext cx="2815843" cy="1583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e48a528fe3_0_14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164" name="Google Shape;164;g2e48a528fe3_0_147"/>
          <p:cNvSpPr txBox="1"/>
          <p:nvPr>
            <p:ph type="title"/>
          </p:nvPr>
        </p:nvSpPr>
        <p:spPr>
          <a:xfrm>
            <a:off x="1419875" y="2212644"/>
            <a:ext cx="7336500" cy="718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5000">
                <a:solidFill>
                  <a:srgbClr val="AB1E23"/>
                </a:solidFill>
              </a:rPr>
              <a:t>Introduction</a:t>
            </a:r>
            <a:endParaRPr b="0" sz="5000" strike="noStrike">
              <a:solidFill>
                <a:srgbClr val="AB1E23"/>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e63bd72d8b_0_16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10" name="Google Shape;410;g2e63bd72d8b_0_165"/>
          <p:cNvSpPr txBox="1"/>
          <p:nvPr>
            <p:ph type="title"/>
          </p:nvPr>
        </p:nvSpPr>
        <p:spPr>
          <a:xfrm>
            <a:off x="1419875" y="2212644"/>
            <a:ext cx="7336500" cy="718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5000">
                <a:solidFill>
                  <a:srgbClr val="AB1E23"/>
                </a:solidFill>
              </a:rPr>
              <a:t>DetectionMetrics</a:t>
            </a:r>
            <a:endParaRPr b="0" sz="5000" strike="noStrike">
              <a:solidFill>
                <a:srgbClr val="AB1E23"/>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e5ba9959c8_0_15"/>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object detection deep learning architectures with quantitative metrics</a:t>
            </a:r>
            <a:endParaRPr b="0" sz="3000" strike="noStrike">
              <a:solidFill>
                <a:srgbClr val="AB1E23"/>
              </a:solidFill>
              <a:latin typeface="Arial"/>
              <a:ea typeface="Arial"/>
              <a:cs typeface="Arial"/>
              <a:sym typeface="Arial"/>
            </a:endParaRPr>
          </a:p>
        </p:txBody>
      </p:sp>
      <p:sp>
        <p:nvSpPr>
          <p:cNvPr id="416" name="Google Shape;416;g2e5ba9959c8_0_15"/>
          <p:cNvSpPr txBox="1"/>
          <p:nvPr>
            <p:ph idx="1" type="body"/>
          </p:nvPr>
        </p:nvSpPr>
        <p:spPr>
          <a:xfrm>
            <a:off x="945000" y="1638475"/>
            <a:ext cx="7965000" cy="1654500"/>
          </a:xfrm>
          <a:prstGeom prst="rect">
            <a:avLst/>
          </a:prstGeom>
          <a:noFill/>
          <a:ln>
            <a:noFill/>
          </a:ln>
        </p:spPr>
        <p:txBody>
          <a:bodyPr anchorCtr="0" anchor="t" bIns="0" lIns="0" spcFirstLastPara="1" rIns="0" wrap="square" tIns="0">
            <a:normAutofit/>
          </a:bodyPr>
          <a:lstStyle/>
          <a:p>
            <a:pPr indent="-381000" lvl="0" marL="457200" rtl="0" algn="l">
              <a:spcBef>
                <a:spcPts val="0"/>
              </a:spcBef>
              <a:spcAft>
                <a:spcPts val="0"/>
              </a:spcAft>
              <a:buSzPts val="2400"/>
              <a:buFont typeface="Calibri"/>
              <a:buChar char="●"/>
            </a:pPr>
            <a:r>
              <a:rPr b="1" lang="en" sz="2400">
                <a:solidFill>
                  <a:schemeClr val="dk1"/>
                </a:solidFill>
                <a:latin typeface="Calibri"/>
                <a:ea typeface="Calibri"/>
                <a:cs typeface="Calibri"/>
                <a:sym typeface="Calibri"/>
              </a:rPr>
              <a:t>Detection Metrics.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a:t>
            </a:r>
            <a:r>
              <a:rPr lang="en" sz="2400">
                <a:latin typeface="Calibri"/>
                <a:ea typeface="Calibri"/>
                <a:cs typeface="Calibri"/>
                <a:sym typeface="Calibri"/>
              </a:rPr>
              <a:t>omparison tool for the objective assessment of object detection approaches.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Open-source.</a:t>
            </a:r>
            <a:endParaRPr sz="2400">
              <a:latin typeface="Calibri"/>
              <a:ea typeface="Calibri"/>
              <a:cs typeface="Calibri"/>
              <a:sym typeface="Calibri"/>
            </a:endParaRPr>
          </a:p>
        </p:txBody>
      </p:sp>
      <p:sp>
        <p:nvSpPr>
          <p:cNvPr id="417" name="Google Shape;417;g2e5ba9959c8_0_15"/>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sp>
        <p:nvSpPr>
          <p:cNvPr id="418" name="Google Shape;418;g2e5ba9959c8_0_1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latin typeface="Arial"/>
                <a:ea typeface="Arial"/>
                <a:cs typeface="Arial"/>
                <a:sym typeface="Arial"/>
              </a:rPr>
              <a:t>‹#›</a:t>
            </a:fld>
            <a:endParaRPr>
              <a:latin typeface="Arial"/>
              <a:ea typeface="Arial"/>
              <a:cs typeface="Arial"/>
              <a:sym typeface="Arial"/>
            </a:endParaRPr>
          </a:p>
        </p:txBody>
      </p:sp>
      <p:sp>
        <p:nvSpPr>
          <p:cNvPr id="419" name="Google Shape;419;g2e5ba9959c8_0_15"/>
          <p:cNvSpPr txBox="1"/>
          <p:nvPr>
            <p:ph idx="1" type="body"/>
          </p:nvPr>
        </p:nvSpPr>
        <p:spPr>
          <a:xfrm>
            <a:off x="945000" y="4630800"/>
            <a:ext cx="7965000" cy="512700"/>
          </a:xfrm>
          <a:prstGeom prst="rect">
            <a:avLst/>
          </a:prstGeom>
          <a:noFill/>
          <a:ln>
            <a:noFill/>
          </a:ln>
        </p:spPr>
        <p:txBody>
          <a:bodyPr anchorCtr="0" anchor="t" bIns="0" lIns="0" spcFirstLastPara="1" rIns="0" wrap="square" tIns="0">
            <a:normAutofit/>
          </a:bodyPr>
          <a:lstStyle/>
          <a:p>
            <a:pPr indent="0" lvl="0" marL="0" marR="0" rtl="0" algn="l">
              <a:lnSpc>
                <a:spcPct val="8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V. Sharma, and J. M. Cañas, “Open source assessment of deep learning visual object detection,” Sensors, vol. 22, no. 12, 2022. doi: 10.3390/s22124575. [Online]. Available: https://www.mdpi.com/1424-8220/22/12/4575</a:t>
            </a:r>
            <a:endParaRPr>
              <a:solidFill>
                <a:srgbClr val="434343"/>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e48a528fe3_0_32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425" name="Google Shape;425;g2e48a528fe3_0_329"/>
          <p:cNvSpPr txBox="1"/>
          <p:nvPr>
            <p:ph idx="1" type="body"/>
          </p:nvPr>
        </p:nvSpPr>
        <p:spPr>
          <a:xfrm>
            <a:off x="931025" y="1023450"/>
            <a:ext cx="7965000" cy="2575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a:t>
            </a:r>
            <a:r>
              <a:rPr lang="en" sz="2400">
                <a:latin typeface="Calibri"/>
                <a:ea typeface="Calibri"/>
                <a:cs typeface="Calibri"/>
                <a:sym typeface="Calibri"/>
              </a:rPr>
              <a:t>bjective performance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Systematic evaluation of different DL models for object detection on large datasets.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Broad range of applicability: traffic monitoring, autonomous driving </a:t>
            </a:r>
            <a:r>
              <a:rPr lang="en" sz="2400">
                <a:latin typeface="Calibri"/>
                <a:ea typeface="Calibri"/>
                <a:cs typeface="Calibri"/>
                <a:sym typeface="Calibri"/>
              </a:rPr>
              <a:t>perception…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Suite of tools with unique features to facilitate the objective comparison of different DL models for object detection.</a:t>
            </a:r>
            <a:endParaRPr sz="2400">
              <a:latin typeface="Calibri"/>
              <a:ea typeface="Calibri"/>
              <a:cs typeface="Calibri"/>
              <a:sym typeface="Calibri"/>
            </a:endParaRPr>
          </a:p>
        </p:txBody>
      </p:sp>
      <p:sp>
        <p:nvSpPr>
          <p:cNvPr id="426" name="Google Shape;426;g2e48a528fe3_0_32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27" name="Google Shape;427;g2e48a528fe3_0_32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28" name="Google Shape;428;g2e48a528fe3_0_329"/>
          <p:cNvPicPr preferRelativeResize="0"/>
          <p:nvPr/>
        </p:nvPicPr>
        <p:blipFill rotWithShape="1">
          <a:blip r:embed="rId3">
            <a:alphaModFix/>
          </a:blip>
          <a:srcRect b="0" l="0" r="0" t="0"/>
          <a:stretch/>
        </p:blipFill>
        <p:spPr>
          <a:xfrm>
            <a:off x="1753375" y="3598950"/>
            <a:ext cx="6320323" cy="1520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e48a528fe3_0_33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434" name="Google Shape;434;g2e48a528fe3_0_336"/>
          <p:cNvSpPr txBox="1"/>
          <p:nvPr>
            <p:ph idx="1" type="body"/>
          </p:nvPr>
        </p:nvSpPr>
        <p:spPr>
          <a:xfrm>
            <a:off x="945000" y="810000"/>
            <a:ext cx="4467900" cy="39036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DL frameworks support.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Object detection datasets support.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can be used as a ROS Node.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Two workflows: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Headless.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Graphical.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Main tools: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 generation.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Evaluation of detections with objective metrics.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Live detection visualization.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converter.</a:t>
            </a:r>
            <a:endParaRPr i="1" sz="2400">
              <a:latin typeface="Calibri"/>
              <a:ea typeface="Calibri"/>
              <a:cs typeface="Calibri"/>
              <a:sym typeface="Calibri"/>
            </a:endParaRPr>
          </a:p>
        </p:txBody>
      </p:sp>
      <p:sp>
        <p:nvSpPr>
          <p:cNvPr id="435" name="Google Shape;435;g2e48a528fe3_0_33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36" name="Google Shape;436;g2e48a528fe3_0_336"/>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37" name="Google Shape;437;g2e48a528fe3_0_336"/>
          <p:cNvPicPr preferRelativeResize="0"/>
          <p:nvPr/>
        </p:nvPicPr>
        <p:blipFill rotWithShape="1">
          <a:blip r:embed="rId3">
            <a:alphaModFix/>
          </a:blip>
          <a:srcRect b="0" l="0" r="0" t="0"/>
          <a:stretch/>
        </p:blipFill>
        <p:spPr>
          <a:xfrm>
            <a:off x="5333925" y="2571749"/>
            <a:ext cx="3731000" cy="2330076"/>
          </a:xfrm>
          <a:prstGeom prst="rect">
            <a:avLst/>
          </a:prstGeom>
          <a:noFill/>
          <a:ln>
            <a:noFill/>
          </a:ln>
        </p:spPr>
      </p:pic>
      <p:pic>
        <p:nvPicPr>
          <p:cNvPr id="438" name="Google Shape;438;g2e48a528fe3_0_336"/>
          <p:cNvPicPr preferRelativeResize="0"/>
          <p:nvPr/>
        </p:nvPicPr>
        <p:blipFill rotWithShape="1">
          <a:blip r:embed="rId4">
            <a:alphaModFix/>
          </a:blip>
          <a:srcRect b="0" l="0" r="0" t="0"/>
          <a:stretch/>
        </p:blipFill>
        <p:spPr>
          <a:xfrm>
            <a:off x="5805438" y="1677100"/>
            <a:ext cx="749700" cy="755550"/>
          </a:xfrm>
          <a:prstGeom prst="rect">
            <a:avLst/>
          </a:prstGeom>
          <a:noFill/>
          <a:ln>
            <a:noFill/>
          </a:ln>
        </p:spPr>
      </p:pic>
      <p:pic>
        <p:nvPicPr>
          <p:cNvPr id="439" name="Google Shape;439;g2e48a528fe3_0_336"/>
          <p:cNvPicPr preferRelativeResize="0"/>
          <p:nvPr/>
        </p:nvPicPr>
        <p:blipFill rotWithShape="1">
          <a:blip r:embed="rId5">
            <a:alphaModFix/>
          </a:blip>
          <a:srcRect b="0" l="0" r="0" t="0"/>
          <a:stretch/>
        </p:blipFill>
        <p:spPr>
          <a:xfrm>
            <a:off x="6667910" y="1759177"/>
            <a:ext cx="591400" cy="591400"/>
          </a:xfrm>
          <a:prstGeom prst="rect">
            <a:avLst/>
          </a:prstGeom>
          <a:noFill/>
          <a:ln>
            <a:noFill/>
          </a:ln>
        </p:spPr>
      </p:pic>
      <p:pic>
        <p:nvPicPr>
          <p:cNvPr id="440" name="Google Shape;440;g2e48a528fe3_0_336"/>
          <p:cNvPicPr preferRelativeResize="0"/>
          <p:nvPr/>
        </p:nvPicPr>
        <p:blipFill rotWithShape="1">
          <a:blip r:embed="rId6">
            <a:alphaModFix/>
          </a:blip>
          <a:srcRect b="0" l="0" r="0" t="0"/>
          <a:stretch/>
        </p:blipFill>
        <p:spPr>
          <a:xfrm>
            <a:off x="7329991" y="1832875"/>
            <a:ext cx="1263418" cy="444000"/>
          </a:xfrm>
          <a:prstGeom prst="rect">
            <a:avLst/>
          </a:prstGeom>
          <a:noFill/>
          <a:ln>
            <a:noFill/>
          </a:ln>
        </p:spPr>
      </p:pic>
      <p:pic>
        <p:nvPicPr>
          <p:cNvPr id="441" name="Google Shape;441;g2e48a528fe3_0_336"/>
          <p:cNvPicPr preferRelativeResize="0"/>
          <p:nvPr/>
        </p:nvPicPr>
        <p:blipFill rotWithShape="1">
          <a:blip r:embed="rId7">
            <a:alphaModFix/>
          </a:blip>
          <a:srcRect b="0" l="0" r="0" t="0"/>
          <a:stretch/>
        </p:blipFill>
        <p:spPr>
          <a:xfrm>
            <a:off x="6076501" y="746565"/>
            <a:ext cx="591399" cy="632311"/>
          </a:xfrm>
          <a:prstGeom prst="rect">
            <a:avLst/>
          </a:prstGeom>
          <a:noFill/>
          <a:ln>
            <a:noFill/>
          </a:ln>
        </p:spPr>
      </p:pic>
      <p:pic>
        <p:nvPicPr>
          <p:cNvPr id="442" name="Google Shape;442;g2e48a528fe3_0_336"/>
          <p:cNvPicPr preferRelativeResize="0"/>
          <p:nvPr/>
        </p:nvPicPr>
        <p:blipFill rotWithShape="1">
          <a:blip r:embed="rId8">
            <a:alphaModFix/>
          </a:blip>
          <a:srcRect b="0" l="0" r="0" t="0"/>
          <a:stretch/>
        </p:blipFill>
        <p:spPr>
          <a:xfrm>
            <a:off x="6719411" y="767025"/>
            <a:ext cx="488390" cy="591401"/>
          </a:xfrm>
          <a:prstGeom prst="rect">
            <a:avLst/>
          </a:prstGeom>
          <a:noFill/>
          <a:ln>
            <a:noFill/>
          </a:ln>
        </p:spPr>
      </p:pic>
      <p:pic>
        <p:nvPicPr>
          <p:cNvPr id="443" name="Google Shape;443;g2e48a528fe3_0_336"/>
          <p:cNvPicPr preferRelativeResize="0"/>
          <p:nvPr/>
        </p:nvPicPr>
        <p:blipFill rotWithShape="1">
          <a:blip r:embed="rId9">
            <a:alphaModFix/>
          </a:blip>
          <a:srcRect b="0" l="0" r="0" t="0"/>
          <a:stretch/>
        </p:blipFill>
        <p:spPr>
          <a:xfrm>
            <a:off x="7259301" y="778376"/>
            <a:ext cx="591401" cy="5914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e48a528fe3_0_51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449" name="Google Shape;449;g2e48a528fe3_0_51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50" name="Google Shape;450;g2e48a528fe3_0_51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51" name="Google Shape;451;g2e48a528fe3_0_517"/>
          <p:cNvPicPr preferRelativeResize="0"/>
          <p:nvPr/>
        </p:nvPicPr>
        <p:blipFill rotWithShape="1">
          <a:blip r:embed="rId3">
            <a:alphaModFix/>
          </a:blip>
          <a:srcRect b="0" l="0" r="0" t="0"/>
          <a:stretch/>
        </p:blipFill>
        <p:spPr>
          <a:xfrm>
            <a:off x="1614388" y="873550"/>
            <a:ext cx="6807726" cy="4098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e52742f825_0_43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Detection Metrics tool kit</a:t>
            </a:r>
            <a:endParaRPr b="0" sz="3000" strike="noStrike">
              <a:solidFill>
                <a:srgbClr val="AB1E23"/>
              </a:solidFill>
              <a:latin typeface="Arial"/>
              <a:ea typeface="Arial"/>
              <a:cs typeface="Arial"/>
              <a:sym typeface="Arial"/>
            </a:endParaRPr>
          </a:p>
        </p:txBody>
      </p:sp>
      <p:sp>
        <p:nvSpPr>
          <p:cNvPr id="457" name="Google Shape;457;g2e52742f825_0_43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58" name="Google Shape;458;g2e52742f825_0_43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descr="Running people detector also on depth Images" id="459" name="Google Shape;459;g2e52742f825_0_431" title="DetectionSuite (2018)">
            <a:hlinkClick r:id="rId3"/>
          </p:cNvPr>
          <p:cNvPicPr preferRelativeResize="0"/>
          <p:nvPr/>
        </p:nvPicPr>
        <p:blipFill rotWithShape="1">
          <a:blip r:embed="rId4">
            <a:alphaModFix/>
          </a:blip>
          <a:srcRect b="0" l="0" r="0" t="0"/>
          <a:stretch/>
        </p:blipFill>
        <p:spPr>
          <a:xfrm>
            <a:off x="1925775" y="1072990"/>
            <a:ext cx="6112534" cy="343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e48a528fe3_0_34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results and discussion</a:t>
            </a:r>
            <a:endParaRPr b="0" sz="3000" strike="noStrike">
              <a:solidFill>
                <a:srgbClr val="AB1E23"/>
              </a:solidFill>
              <a:latin typeface="Arial"/>
              <a:ea typeface="Arial"/>
              <a:cs typeface="Arial"/>
              <a:sym typeface="Arial"/>
            </a:endParaRPr>
          </a:p>
        </p:txBody>
      </p:sp>
      <p:sp>
        <p:nvSpPr>
          <p:cNvPr id="465" name="Google Shape;465;g2e48a528fe3_0_343"/>
          <p:cNvSpPr txBox="1"/>
          <p:nvPr>
            <p:ph idx="1" type="body"/>
          </p:nvPr>
        </p:nvSpPr>
        <p:spPr>
          <a:xfrm>
            <a:off x="945000" y="810000"/>
            <a:ext cx="7965000" cy="822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Used in TrafficSensor validation.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Comparison of state-of-the-art detection networks.</a:t>
            </a:r>
            <a:endParaRPr i="1" sz="2400">
              <a:latin typeface="Calibri"/>
              <a:ea typeface="Calibri"/>
              <a:cs typeface="Calibri"/>
              <a:sym typeface="Calibri"/>
            </a:endParaRPr>
          </a:p>
        </p:txBody>
      </p:sp>
      <p:sp>
        <p:nvSpPr>
          <p:cNvPr id="466" name="Google Shape;466;g2e48a528fe3_0_34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467" name="Google Shape;467;g2e48a528fe3_0_343"/>
          <p:cNvPicPr preferRelativeResize="0"/>
          <p:nvPr/>
        </p:nvPicPr>
        <p:blipFill rotWithShape="1">
          <a:blip r:embed="rId3">
            <a:alphaModFix/>
          </a:blip>
          <a:srcRect b="0" l="0" r="0" t="0"/>
          <a:stretch/>
        </p:blipFill>
        <p:spPr>
          <a:xfrm>
            <a:off x="2369550" y="1632000"/>
            <a:ext cx="5297388" cy="1572676"/>
          </a:xfrm>
          <a:prstGeom prst="rect">
            <a:avLst/>
          </a:prstGeom>
          <a:noFill/>
          <a:ln>
            <a:noFill/>
          </a:ln>
        </p:spPr>
      </p:pic>
      <p:sp>
        <p:nvSpPr>
          <p:cNvPr id="468" name="Google Shape;468;g2e48a528fe3_0_34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pic>
        <p:nvPicPr>
          <p:cNvPr id="469" name="Google Shape;469;g2e48a528fe3_0_343"/>
          <p:cNvPicPr preferRelativeResize="0"/>
          <p:nvPr/>
        </p:nvPicPr>
        <p:blipFill rotWithShape="1">
          <a:blip r:embed="rId4">
            <a:alphaModFix/>
          </a:blip>
          <a:srcRect b="0" l="0" r="0" t="0"/>
          <a:stretch/>
        </p:blipFill>
        <p:spPr>
          <a:xfrm>
            <a:off x="2304025" y="3257227"/>
            <a:ext cx="5428451" cy="1572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e48a528fe3_0_35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475" name="Google Shape;475;g2e48a528fe3_0_350"/>
          <p:cNvSpPr txBox="1"/>
          <p:nvPr>
            <p:ph idx="1" type="body"/>
          </p:nvPr>
        </p:nvSpPr>
        <p:spPr>
          <a:xfrm>
            <a:off x="944725" y="1690075"/>
            <a:ext cx="7965000" cy="1551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DetectionMetrics: o</a:t>
            </a:r>
            <a:r>
              <a:rPr lang="en" sz="2400">
                <a:latin typeface="Calibri"/>
                <a:ea typeface="Calibri"/>
                <a:cs typeface="Calibri"/>
                <a:sym typeface="Calibri"/>
              </a:rPr>
              <a:t>pen source assessment tool for developing object detection solutions validated in several experiments.</a:t>
            </a:r>
            <a:endParaRPr sz="2400">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State-of-the-art enhancements.</a:t>
            </a:r>
            <a:endParaRPr sz="2400">
              <a:latin typeface="Calibri"/>
              <a:ea typeface="Calibri"/>
              <a:cs typeface="Calibri"/>
              <a:sym typeface="Calibri"/>
            </a:endParaRPr>
          </a:p>
        </p:txBody>
      </p:sp>
      <p:sp>
        <p:nvSpPr>
          <p:cNvPr id="476" name="Google Shape;476;g2e48a528fe3_0_35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77" name="Google Shape;477;g2e48a528fe3_0_35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Detection Metrics</a:t>
            </a:r>
            <a:endParaRPr>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e63bd72d8b_0_17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83" name="Google Shape;483;g2e63bd72d8b_0_170"/>
          <p:cNvSpPr txBox="1"/>
          <p:nvPr>
            <p:ph type="title"/>
          </p:nvPr>
        </p:nvSpPr>
        <p:spPr>
          <a:xfrm>
            <a:off x="1419875" y="2212644"/>
            <a:ext cx="7336500" cy="718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5000">
                <a:solidFill>
                  <a:srgbClr val="AB1E23"/>
                </a:solidFill>
              </a:rPr>
              <a:t>Behavior Metrics</a:t>
            </a:r>
            <a:endParaRPr b="0" sz="5000" strike="noStrike">
              <a:solidFill>
                <a:srgbClr val="AB1E23"/>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e48a528fe3_0_28"/>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489" name="Google Shape;489;g2e48a528fe3_0_28"/>
          <p:cNvSpPr txBox="1"/>
          <p:nvPr>
            <p:ph idx="1" type="body"/>
          </p:nvPr>
        </p:nvSpPr>
        <p:spPr>
          <a:xfrm>
            <a:off x="945000" y="1276525"/>
            <a:ext cx="7965000" cy="2378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Behavior Metrics</a:t>
            </a:r>
            <a:r>
              <a:rPr lang="en" sz="2400">
                <a:latin typeface="Calibri"/>
                <a:ea typeface="Calibri"/>
                <a:cs typeface="Calibri"/>
                <a:sym typeface="Calibri"/>
              </a:rPr>
              <a:t> is an open-source software tool developed to help research in the autonomous driving field.</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development and validation of autonomous driving solutions require testing broadly in simulation (online).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Quantitative and qualitative assessment and comparison of solutions for the main autonomous driving tasks.</a:t>
            </a:r>
            <a:endParaRPr sz="2400">
              <a:latin typeface="Calibri"/>
              <a:ea typeface="Calibri"/>
              <a:cs typeface="Calibri"/>
              <a:sym typeface="Calibri"/>
            </a:endParaRPr>
          </a:p>
        </p:txBody>
      </p:sp>
      <p:sp>
        <p:nvSpPr>
          <p:cNvPr id="490" name="Google Shape;490;g2e48a528fe3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491" name="Google Shape;491;g2e48a528fe3_0_28"/>
          <p:cNvSpPr txBox="1"/>
          <p:nvPr>
            <p:ph idx="1" type="body"/>
          </p:nvPr>
        </p:nvSpPr>
        <p:spPr>
          <a:xfrm>
            <a:off x="945000" y="4505400"/>
            <a:ext cx="7965000" cy="638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 Calvo-Palomino, and J. Cañas, "Behavior Metrics: An Open-Source Assessment Tool for Autonomous Driving Tasks," Software X, vol. 26, pp. 101702, 2024 doi: 10.1016/j.softx.2024.101702. [Online]. Available: https://doi.org/10.1016/j.softx.2024.101702</a:t>
            </a:r>
            <a:endParaRPr>
              <a:solidFill>
                <a:srgbClr val="434343"/>
              </a:solidFill>
              <a:latin typeface="Calibri"/>
              <a:ea typeface="Calibri"/>
              <a:cs typeface="Calibri"/>
              <a:sym typeface="Calibri"/>
            </a:endParaRPr>
          </a:p>
        </p:txBody>
      </p:sp>
      <p:sp>
        <p:nvSpPr>
          <p:cNvPr id="492" name="Google Shape;492;g2e48a528fe3_0_2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e48a528fe3_0_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170" name="Google Shape;170;g2e48a528fe3_0_0"/>
          <p:cNvSpPr txBox="1"/>
          <p:nvPr>
            <p:ph idx="1" type="body"/>
          </p:nvPr>
        </p:nvSpPr>
        <p:spPr>
          <a:xfrm>
            <a:off x="945000" y="810000"/>
            <a:ext cx="7192800" cy="4050000"/>
          </a:xfrm>
          <a:prstGeom prst="rect">
            <a:avLst/>
          </a:prstGeom>
          <a:noFill/>
          <a:ln>
            <a:noFill/>
          </a:ln>
        </p:spPr>
        <p:txBody>
          <a:bodyPr anchorCtr="0" anchor="t" bIns="0" lIns="0" spcFirstLastPara="1" rIns="0" wrap="square" tIns="0">
            <a:normAutofit fontScale="85000" lnSpcReduction="10000"/>
          </a:bodyPr>
          <a:lstStyle/>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Autonomous driving (AD):</a:t>
            </a:r>
            <a:r>
              <a:rPr lang="en" sz="2400">
                <a:latin typeface="Calibri"/>
                <a:ea typeface="Calibri"/>
                <a:cs typeface="Calibri"/>
                <a:sym typeface="Calibri"/>
              </a:rPr>
              <a:t> vehicles that drive safely without human intervention.</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Robotics + Artificial Intelligence (AI) + Computer Vision (CV).</a:t>
            </a:r>
            <a:endParaRPr b="1"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D</a:t>
            </a:r>
            <a:r>
              <a:rPr lang="en" sz="2400">
                <a:latin typeface="Calibri"/>
                <a:ea typeface="Calibri"/>
                <a:cs typeface="Calibri"/>
                <a:sym typeface="Calibri"/>
              </a:rPr>
              <a:t>evelopment comes from different sides, specially AI.</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Benefits and m</a:t>
            </a:r>
            <a:r>
              <a:rPr b="1" lang="en" sz="2400">
                <a:latin typeface="Calibri"/>
                <a:ea typeface="Calibri"/>
                <a:cs typeface="Calibri"/>
                <a:sym typeface="Calibri"/>
              </a:rPr>
              <a:t>otivation:</a:t>
            </a:r>
            <a:r>
              <a:rPr lang="en" sz="2400">
                <a:latin typeface="Calibri"/>
                <a:ea typeface="Calibri"/>
                <a:cs typeface="Calibri"/>
                <a:sym typeface="Calibri"/>
              </a:rPr>
              <a:t> </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solidFill>
                  <a:schemeClr val="dk1"/>
                </a:solidFill>
                <a:latin typeface="Calibri"/>
                <a:ea typeface="Calibri"/>
                <a:cs typeface="Calibri"/>
                <a:sym typeface="Calibri"/>
              </a:rPr>
              <a:t>I</a:t>
            </a:r>
            <a:r>
              <a:rPr lang="en" sz="2400">
                <a:solidFill>
                  <a:schemeClr val="dk1"/>
                </a:solidFill>
                <a:latin typeface="Calibri"/>
                <a:ea typeface="Calibri"/>
                <a:cs typeface="Calibri"/>
                <a:sym typeface="Calibri"/>
              </a:rPr>
              <a:t>mproved traffic safety </a:t>
            </a:r>
            <a:r>
              <a:rPr lang="en" sz="2400">
                <a:latin typeface="Calibri"/>
                <a:ea typeface="Calibri"/>
                <a:cs typeface="Calibri"/>
                <a:sym typeface="Calibri"/>
              </a:rPr>
              <a:t>(94% of accidents caused by human driver error).</a:t>
            </a:r>
            <a:endParaRPr sz="2400">
              <a:latin typeface="Calibri"/>
              <a:ea typeface="Calibri"/>
              <a:cs typeface="Calibri"/>
              <a:sym typeface="Calibri"/>
            </a:endParaRPr>
          </a:p>
          <a:p>
            <a:pPr indent="-358140" lvl="1" marL="914400" rtl="0" algn="l">
              <a:spcBef>
                <a:spcPts val="0"/>
              </a:spcBef>
              <a:spcAft>
                <a:spcPts val="0"/>
              </a:spcAft>
              <a:buSzPct val="100000"/>
              <a:buFont typeface="Calibri"/>
              <a:buChar char="○"/>
            </a:pPr>
            <a:r>
              <a:rPr lang="en" sz="2400">
                <a:solidFill>
                  <a:schemeClr val="dk1"/>
                </a:solidFill>
                <a:latin typeface="Calibri"/>
                <a:ea typeface="Calibri"/>
                <a:cs typeface="Calibri"/>
                <a:sym typeface="Calibri"/>
              </a:rPr>
              <a:t>O</a:t>
            </a:r>
            <a:r>
              <a:rPr lang="en" sz="2400">
                <a:solidFill>
                  <a:schemeClr val="dk1"/>
                </a:solidFill>
                <a:latin typeface="Calibri"/>
                <a:ea typeface="Calibri"/>
                <a:cs typeface="Calibri"/>
                <a:sym typeface="Calibri"/>
              </a:rPr>
              <a:t>ptimized mobility.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driver’s stress.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operative costs.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Reduce pollution.</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Some examples from AD companies already suggest an advancement in this direction.</a:t>
            </a:r>
            <a:endParaRPr sz="2400">
              <a:latin typeface="Calibri"/>
              <a:ea typeface="Calibri"/>
              <a:cs typeface="Calibri"/>
              <a:sym typeface="Calibri"/>
            </a:endParaRPr>
          </a:p>
        </p:txBody>
      </p:sp>
      <p:sp>
        <p:nvSpPr>
          <p:cNvPr id="171" name="Google Shape;171;g2e48a528fe3_0_0"/>
          <p:cNvSpPr txBox="1"/>
          <p:nvPr>
            <p:ph idx="11" type="ftr"/>
          </p:nvPr>
        </p:nvSpPr>
        <p:spPr>
          <a:xfrm rot="-5400000">
            <a:off x="-1435650" y="22957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
        <p:nvSpPr>
          <p:cNvPr id="172" name="Google Shape;172;g2e48a528fe3_0_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73" name="Google Shape;173;g2e48a528fe3_0_0"/>
          <p:cNvPicPr preferRelativeResize="0"/>
          <p:nvPr/>
        </p:nvPicPr>
        <p:blipFill rotWithShape="1">
          <a:blip r:embed="rId3">
            <a:alphaModFix/>
          </a:blip>
          <a:srcRect b="0" l="0" r="0" t="0"/>
          <a:stretch/>
        </p:blipFill>
        <p:spPr>
          <a:xfrm>
            <a:off x="7729825" y="2989125"/>
            <a:ext cx="1414175" cy="1062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e48a528fe3_0_35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498" name="Google Shape;498;g2e48a528fe3_0_359"/>
          <p:cNvSpPr txBox="1"/>
          <p:nvPr>
            <p:ph idx="1" type="body"/>
          </p:nvPr>
        </p:nvSpPr>
        <p:spPr>
          <a:xfrm>
            <a:off x="945000" y="1213650"/>
            <a:ext cx="7965000" cy="25095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Two main evaluation pipelines: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Graphical.</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Headless.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Generates quantitative metrics complementary to the simulator’s, including </a:t>
            </a:r>
            <a:r>
              <a:rPr lang="en" sz="2400">
                <a:latin typeface="Calibri"/>
                <a:ea typeface="Calibri"/>
                <a:cs typeface="Calibri"/>
                <a:sym typeface="Calibri"/>
              </a:rPr>
              <a:t>fine-grained metrics</a:t>
            </a:r>
            <a:r>
              <a:rPr lang="en" sz="2400">
                <a:latin typeface="Calibri"/>
                <a:ea typeface="Calibri"/>
                <a:cs typeface="Calibri"/>
                <a:sym typeface="Calibri"/>
              </a:rPr>
              <a:t> for each particular driving task (lane following, driving in traffic, route navigation…).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uses and supports Carla, ROS, PyTorch and Tensorflow. </a:t>
            </a:r>
            <a:endParaRPr sz="2400">
              <a:latin typeface="Calibri"/>
              <a:ea typeface="Calibri"/>
              <a:cs typeface="Calibri"/>
              <a:sym typeface="Calibri"/>
            </a:endParaRPr>
          </a:p>
        </p:txBody>
      </p:sp>
      <p:sp>
        <p:nvSpPr>
          <p:cNvPr id="499" name="Google Shape;499;g2e48a528fe3_0_35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00" name="Google Shape;500;g2e48a528fe3_0_35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501" name="Google Shape;501;g2e48a528fe3_0_359"/>
          <p:cNvPicPr preferRelativeResize="0"/>
          <p:nvPr/>
        </p:nvPicPr>
        <p:blipFill rotWithShape="1">
          <a:blip r:embed="rId3">
            <a:alphaModFix/>
          </a:blip>
          <a:srcRect b="0" l="0" r="0" t="0"/>
          <a:stretch/>
        </p:blipFill>
        <p:spPr>
          <a:xfrm>
            <a:off x="3047838" y="4174525"/>
            <a:ext cx="629075" cy="629075"/>
          </a:xfrm>
          <a:prstGeom prst="rect">
            <a:avLst/>
          </a:prstGeom>
          <a:noFill/>
          <a:ln>
            <a:noFill/>
          </a:ln>
        </p:spPr>
      </p:pic>
      <p:pic>
        <p:nvPicPr>
          <p:cNvPr id="502" name="Google Shape;502;g2e48a528fe3_0_359"/>
          <p:cNvPicPr preferRelativeResize="0"/>
          <p:nvPr/>
        </p:nvPicPr>
        <p:blipFill rotWithShape="1">
          <a:blip r:embed="rId4">
            <a:alphaModFix/>
          </a:blip>
          <a:srcRect b="0" l="0" r="0" t="0"/>
          <a:stretch/>
        </p:blipFill>
        <p:spPr>
          <a:xfrm>
            <a:off x="3676922" y="4174521"/>
            <a:ext cx="2158044" cy="629075"/>
          </a:xfrm>
          <a:prstGeom prst="rect">
            <a:avLst/>
          </a:prstGeom>
          <a:noFill/>
          <a:ln>
            <a:noFill/>
          </a:ln>
        </p:spPr>
      </p:pic>
      <p:pic>
        <p:nvPicPr>
          <p:cNvPr id="503" name="Google Shape;503;g2e48a528fe3_0_359"/>
          <p:cNvPicPr preferRelativeResize="0"/>
          <p:nvPr/>
        </p:nvPicPr>
        <p:blipFill rotWithShape="1">
          <a:blip r:embed="rId5">
            <a:alphaModFix/>
          </a:blip>
          <a:srcRect b="0" l="0" r="0" t="0"/>
          <a:stretch/>
        </p:blipFill>
        <p:spPr>
          <a:xfrm>
            <a:off x="6400282" y="4174524"/>
            <a:ext cx="588378" cy="629074"/>
          </a:xfrm>
          <a:prstGeom prst="rect">
            <a:avLst/>
          </a:prstGeom>
          <a:noFill/>
          <a:ln>
            <a:noFill/>
          </a:ln>
        </p:spPr>
      </p:pic>
      <p:pic>
        <p:nvPicPr>
          <p:cNvPr id="504" name="Google Shape;504;g2e48a528fe3_0_359"/>
          <p:cNvPicPr preferRelativeResize="0"/>
          <p:nvPr/>
        </p:nvPicPr>
        <p:blipFill rotWithShape="1">
          <a:blip r:embed="rId6">
            <a:alphaModFix/>
          </a:blip>
          <a:srcRect b="0" l="0" r="0" t="0"/>
          <a:stretch/>
        </p:blipFill>
        <p:spPr>
          <a:xfrm>
            <a:off x="5777512" y="4124799"/>
            <a:ext cx="728525" cy="728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2e48a528fe3_0_54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10" name="Google Shape;510;g2e48a528fe3_0_540"/>
          <p:cNvPicPr preferRelativeResize="0"/>
          <p:nvPr/>
        </p:nvPicPr>
        <p:blipFill rotWithShape="1">
          <a:blip r:embed="rId3">
            <a:alphaModFix/>
          </a:blip>
          <a:srcRect b="0" l="0" r="0" t="0"/>
          <a:stretch/>
        </p:blipFill>
        <p:spPr>
          <a:xfrm>
            <a:off x="2626200" y="899460"/>
            <a:ext cx="4638039" cy="4244039"/>
          </a:xfrm>
          <a:prstGeom prst="rect">
            <a:avLst/>
          </a:prstGeom>
          <a:noFill/>
          <a:ln>
            <a:noFill/>
          </a:ln>
        </p:spPr>
      </p:pic>
      <p:sp>
        <p:nvSpPr>
          <p:cNvPr id="511" name="Google Shape;511;g2e48a528fe3_0_540"/>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Assessing autonomous driving behaviors fine-grained metrics</a:t>
            </a:r>
            <a:endParaRPr b="0" sz="3000" strike="noStrike">
              <a:solidFill>
                <a:srgbClr val="AB1E23"/>
              </a:solidFill>
              <a:latin typeface="Arial"/>
              <a:ea typeface="Arial"/>
              <a:cs typeface="Arial"/>
              <a:sym typeface="Arial"/>
            </a:endParaRPr>
          </a:p>
        </p:txBody>
      </p:sp>
      <p:sp>
        <p:nvSpPr>
          <p:cNvPr id="512" name="Google Shape;512;g2e48a528fe3_0_54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2e48a528fe3_0_54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Connection between BM and CARLA</a:t>
            </a:r>
            <a:endParaRPr sz="3000">
              <a:solidFill>
                <a:srgbClr val="AB1E23"/>
              </a:solidFill>
            </a:endParaRPr>
          </a:p>
        </p:txBody>
      </p:sp>
      <p:sp>
        <p:nvSpPr>
          <p:cNvPr id="518" name="Google Shape;518;g2e48a528fe3_0_54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19" name="Google Shape;519;g2e48a528fe3_0_548"/>
          <p:cNvPicPr preferRelativeResize="0"/>
          <p:nvPr/>
        </p:nvPicPr>
        <p:blipFill rotWithShape="1">
          <a:blip r:embed="rId3">
            <a:alphaModFix/>
          </a:blip>
          <a:srcRect b="0" l="0" r="0" t="0"/>
          <a:stretch/>
        </p:blipFill>
        <p:spPr>
          <a:xfrm>
            <a:off x="2543801" y="1102375"/>
            <a:ext cx="4690274" cy="3651125"/>
          </a:xfrm>
          <a:prstGeom prst="rect">
            <a:avLst/>
          </a:prstGeom>
          <a:noFill/>
          <a:ln>
            <a:noFill/>
          </a:ln>
        </p:spPr>
      </p:pic>
      <p:sp>
        <p:nvSpPr>
          <p:cNvPr id="520" name="Google Shape;520;g2e48a528fe3_0_54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2e48a528fe3_0_38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Robot controller</a:t>
            </a:r>
            <a:endParaRPr b="0" sz="3000" strike="noStrike">
              <a:solidFill>
                <a:srgbClr val="AB1E23"/>
              </a:solidFill>
              <a:latin typeface="Arial"/>
              <a:ea typeface="Arial"/>
              <a:cs typeface="Arial"/>
              <a:sym typeface="Arial"/>
            </a:endParaRPr>
          </a:p>
        </p:txBody>
      </p:sp>
      <p:sp>
        <p:nvSpPr>
          <p:cNvPr id="526" name="Google Shape;526;g2e48a528fe3_0_38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27" name="Google Shape;527;g2e48a528fe3_0_380"/>
          <p:cNvPicPr preferRelativeResize="0"/>
          <p:nvPr/>
        </p:nvPicPr>
        <p:blipFill rotWithShape="1">
          <a:blip r:embed="rId3">
            <a:alphaModFix/>
          </a:blip>
          <a:srcRect b="0" l="0" r="0" t="0"/>
          <a:stretch/>
        </p:blipFill>
        <p:spPr>
          <a:xfrm>
            <a:off x="2543774" y="694950"/>
            <a:ext cx="4888950" cy="4414226"/>
          </a:xfrm>
          <a:prstGeom prst="rect">
            <a:avLst/>
          </a:prstGeom>
          <a:noFill/>
          <a:ln>
            <a:noFill/>
          </a:ln>
        </p:spPr>
      </p:pic>
      <p:sp>
        <p:nvSpPr>
          <p:cNvPr id="528" name="Google Shape;528;g2e48a528fe3_0_38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2e48a528fe3_0_38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Supported tasks</a:t>
            </a:r>
            <a:endParaRPr b="0" sz="3000" strike="noStrike">
              <a:solidFill>
                <a:srgbClr val="AB1E23"/>
              </a:solidFill>
              <a:latin typeface="Arial"/>
              <a:ea typeface="Arial"/>
              <a:cs typeface="Arial"/>
              <a:sym typeface="Arial"/>
            </a:endParaRPr>
          </a:p>
        </p:txBody>
      </p:sp>
      <p:sp>
        <p:nvSpPr>
          <p:cNvPr id="534" name="Google Shape;534;g2e48a528fe3_0_387"/>
          <p:cNvSpPr txBox="1"/>
          <p:nvPr>
            <p:ph idx="1" type="body"/>
          </p:nvPr>
        </p:nvSpPr>
        <p:spPr>
          <a:xfrm>
            <a:off x="945025" y="1723650"/>
            <a:ext cx="7965000" cy="1696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It currently supports three main tasks: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Lane following.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Driving in traffic.</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Point-to-point navigation.</a:t>
            </a:r>
            <a:endParaRPr sz="2400">
              <a:latin typeface="Calibri"/>
              <a:ea typeface="Calibri"/>
              <a:cs typeface="Calibri"/>
              <a:sym typeface="Calibri"/>
            </a:endParaRPr>
          </a:p>
        </p:txBody>
      </p:sp>
      <p:sp>
        <p:nvSpPr>
          <p:cNvPr id="535" name="Google Shape;535;g2e48a528fe3_0_38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36" name="Google Shape;536;g2e48a528fe3_0_38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537" name="Google Shape;537;g2e48a528fe3_0_387"/>
          <p:cNvPicPr preferRelativeResize="0"/>
          <p:nvPr/>
        </p:nvPicPr>
        <p:blipFill>
          <a:blip r:embed="rId3">
            <a:alphaModFix/>
          </a:blip>
          <a:stretch>
            <a:fillRect/>
          </a:stretch>
        </p:blipFill>
        <p:spPr>
          <a:xfrm>
            <a:off x="6988450" y="1126025"/>
            <a:ext cx="967775" cy="967775"/>
          </a:xfrm>
          <a:prstGeom prst="rect">
            <a:avLst/>
          </a:prstGeom>
          <a:noFill/>
          <a:ln>
            <a:noFill/>
          </a:ln>
        </p:spPr>
      </p:pic>
      <p:pic>
        <p:nvPicPr>
          <p:cNvPr id="538" name="Google Shape;538;g2e48a528fe3_0_387"/>
          <p:cNvPicPr preferRelativeResize="0"/>
          <p:nvPr/>
        </p:nvPicPr>
        <p:blipFill>
          <a:blip r:embed="rId4">
            <a:alphaModFix/>
          </a:blip>
          <a:stretch>
            <a:fillRect/>
          </a:stretch>
        </p:blipFill>
        <p:spPr>
          <a:xfrm>
            <a:off x="6988450" y="2093800"/>
            <a:ext cx="967775" cy="967775"/>
          </a:xfrm>
          <a:prstGeom prst="rect">
            <a:avLst/>
          </a:prstGeom>
          <a:noFill/>
          <a:ln>
            <a:noFill/>
          </a:ln>
        </p:spPr>
      </p:pic>
      <p:pic>
        <p:nvPicPr>
          <p:cNvPr id="539" name="Google Shape;539;g2e48a528fe3_0_387"/>
          <p:cNvPicPr preferRelativeResize="0"/>
          <p:nvPr/>
        </p:nvPicPr>
        <p:blipFill>
          <a:blip r:embed="rId5">
            <a:alphaModFix/>
          </a:blip>
          <a:stretch>
            <a:fillRect/>
          </a:stretch>
        </p:blipFill>
        <p:spPr>
          <a:xfrm>
            <a:off x="7025113" y="3123025"/>
            <a:ext cx="894450" cy="894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2e48a528fe3_0_40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Autonomous driving evaluation metrics</a:t>
            </a:r>
            <a:endParaRPr b="0" sz="3000" strike="noStrike">
              <a:solidFill>
                <a:srgbClr val="AB1E23"/>
              </a:solidFill>
              <a:latin typeface="Arial"/>
              <a:ea typeface="Arial"/>
              <a:cs typeface="Arial"/>
              <a:sym typeface="Arial"/>
            </a:endParaRPr>
          </a:p>
        </p:txBody>
      </p:sp>
      <p:sp>
        <p:nvSpPr>
          <p:cNvPr id="545" name="Google Shape;545;g2e48a528fe3_0_401"/>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85000" lnSpcReduction="10000"/>
          </a:bodyPr>
          <a:lstStyle/>
          <a:p>
            <a:pPr indent="-35814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The proposed metrics are complementary to the simulator metrics (CARLA Leaderboard) and specific for each particular task:</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Mean position deviation per km (MPD).</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Effectively completed distance.</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Vehicle longitudinal jerk per km.</a:t>
            </a:r>
            <a:endParaRPr i="1" sz="2400">
              <a:highlight>
                <a:srgbClr val="FFFF00"/>
              </a:highlight>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Robot controller iteration frequency.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GPU inference frequency.</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Collisions per km.</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Lane invasions per km.</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Distance to the front vehicle.</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Route completion </a:t>
            </a:r>
            <a:r>
              <a:rPr lang="en" sz="2400">
                <a:latin typeface="Calibri"/>
                <a:ea typeface="Calibri"/>
                <a:cs typeface="Calibri"/>
                <a:sym typeface="Calibri"/>
              </a:rPr>
              <a:t>percentage</a:t>
            </a:r>
            <a:r>
              <a:rPr lang="en" sz="2400">
                <a:latin typeface="Calibri"/>
                <a:ea typeface="Calibri"/>
                <a:cs typeface="Calibri"/>
                <a:sym typeface="Calibri"/>
              </a:rPr>
              <a:t>.</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Average speed.</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Successful</a:t>
            </a:r>
            <a:r>
              <a:rPr lang="en" sz="2400">
                <a:latin typeface="Calibri"/>
                <a:ea typeface="Calibri"/>
                <a:cs typeface="Calibri"/>
                <a:sym typeface="Calibri"/>
              </a:rPr>
              <a:t> experiments.</a:t>
            </a:r>
            <a:endParaRPr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a:t>
            </a:r>
            <a:endParaRPr sz="2400">
              <a:latin typeface="Calibri"/>
              <a:ea typeface="Calibri"/>
              <a:cs typeface="Calibri"/>
              <a:sym typeface="Calibri"/>
            </a:endParaRPr>
          </a:p>
        </p:txBody>
      </p:sp>
      <p:sp>
        <p:nvSpPr>
          <p:cNvPr id="546" name="Google Shape;546;g2e48a528fe3_0_40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47" name="Google Shape;547;g2e48a528fe3_0_40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id="548" name="Google Shape;548;g2e48a528fe3_0_401"/>
          <p:cNvPicPr preferRelativeResize="0"/>
          <p:nvPr/>
        </p:nvPicPr>
        <p:blipFill>
          <a:blip r:embed="rId3">
            <a:alphaModFix/>
          </a:blip>
          <a:stretch>
            <a:fillRect/>
          </a:stretch>
        </p:blipFill>
        <p:spPr>
          <a:xfrm>
            <a:off x="7058750" y="3060950"/>
            <a:ext cx="1627750" cy="1627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e48a528fe3_0_39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GUI evaluation mode</a:t>
            </a:r>
            <a:endParaRPr b="0" sz="3000" strike="noStrike">
              <a:solidFill>
                <a:srgbClr val="AB1E23"/>
              </a:solidFill>
              <a:latin typeface="Arial"/>
              <a:ea typeface="Arial"/>
              <a:cs typeface="Arial"/>
              <a:sym typeface="Arial"/>
            </a:endParaRPr>
          </a:p>
        </p:txBody>
      </p:sp>
      <p:sp>
        <p:nvSpPr>
          <p:cNvPr id="554" name="Google Shape;554;g2e48a528fe3_0_39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55" name="Google Shape;555;g2e48a528fe3_0_394"/>
          <p:cNvPicPr preferRelativeResize="0"/>
          <p:nvPr/>
        </p:nvPicPr>
        <p:blipFill rotWithShape="1">
          <a:blip r:embed="rId3">
            <a:alphaModFix/>
          </a:blip>
          <a:srcRect b="0" l="0" r="0" t="0"/>
          <a:stretch/>
        </p:blipFill>
        <p:spPr>
          <a:xfrm>
            <a:off x="590625" y="1140175"/>
            <a:ext cx="3981373" cy="3145441"/>
          </a:xfrm>
          <a:prstGeom prst="rect">
            <a:avLst/>
          </a:prstGeom>
          <a:noFill/>
          <a:ln>
            <a:noFill/>
          </a:ln>
        </p:spPr>
      </p:pic>
      <p:sp>
        <p:nvSpPr>
          <p:cNvPr id="556" name="Google Shape;556;g2e48a528fe3_0_39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descr="Learn more about Behavior Metrics and download the application at https://github.com/JdeRobot/BehaviorMetrics&#10;In this video, we display how the GUI mode in Behavior Metrics works. This mode allows the user to run an experiment for an autonomous driving task by watching CARLA simulator and the ongoing state of the sensors while capturing fine-grain metrics about the execution. These metrics can be used for later post-process analysis." id="557" name="Google Shape;557;g2e48a528fe3_0_394" title="[Behavior Metrics] Showcasing GUI mode for fine-grain experimental processing in autonomous driving">
            <a:hlinkClick r:id="rId4"/>
          </p:cNvPr>
          <p:cNvPicPr preferRelativeResize="0"/>
          <p:nvPr/>
        </p:nvPicPr>
        <p:blipFill rotWithShape="1">
          <a:blip r:embed="rId5">
            <a:alphaModFix/>
          </a:blip>
          <a:srcRect b="0" l="0" r="0" t="0"/>
          <a:stretch/>
        </p:blipFill>
        <p:spPr>
          <a:xfrm>
            <a:off x="4644025" y="1462088"/>
            <a:ext cx="4447350" cy="2501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e48a528fe3_0_55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Headless evaluation mode</a:t>
            </a:r>
            <a:endParaRPr b="0" sz="3000" strike="noStrike">
              <a:solidFill>
                <a:srgbClr val="AB1E23"/>
              </a:solidFill>
              <a:latin typeface="Arial"/>
              <a:ea typeface="Arial"/>
              <a:cs typeface="Arial"/>
              <a:sym typeface="Arial"/>
            </a:endParaRPr>
          </a:p>
        </p:txBody>
      </p:sp>
      <p:sp>
        <p:nvSpPr>
          <p:cNvPr id="563" name="Google Shape;563;g2e48a528fe3_0_55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564" name="Google Shape;564;g2e48a528fe3_0_558"/>
          <p:cNvPicPr preferRelativeResize="0"/>
          <p:nvPr/>
        </p:nvPicPr>
        <p:blipFill rotWithShape="1">
          <a:blip r:embed="rId3">
            <a:alphaModFix/>
          </a:blip>
          <a:srcRect b="0" l="0" r="0" t="0"/>
          <a:stretch/>
        </p:blipFill>
        <p:spPr>
          <a:xfrm>
            <a:off x="621000" y="1257438"/>
            <a:ext cx="3875748" cy="2628623"/>
          </a:xfrm>
          <a:prstGeom prst="rect">
            <a:avLst/>
          </a:prstGeom>
          <a:noFill/>
          <a:ln>
            <a:noFill/>
          </a:ln>
        </p:spPr>
      </p:pic>
      <p:sp>
        <p:nvSpPr>
          <p:cNvPr id="565" name="Google Shape;565;g2e48a528fe3_0_55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pic>
        <p:nvPicPr>
          <p:cNvPr descr="Learn more about Behavior Metrics and download the application at https://github.com/JdeRobot/BehaviorMetrics&#10;In this video, we display how the headless mode in Behavior Metrics works. This mode allows the user to run a batch of experiments for an autonomous driving task and generate fine-grain metrics that can be used for experimental validation." id="566" name="Google Shape;566;g2e48a528fe3_0_558" title="[Behavior Metrics] Showcasing headless mode for batch  experimental processing in autonomous driving">
            <a:hlinkClick r:id="rId4"/>
          </p:cNvPr>
          <p:cNvPicPr preferRelativeResize="0"/>
          <p:nvPr/>
        </p:nvPicPr>
        <p:blipFill rotWithShape="1">
          <a:blip r:embed="rId5">
            <a:alphaModFix/>
          </a:blip>
          <a:srcRect b="0" l="0" r="0" t="0"/>
          <a:stretch/>
        </p:blipFill>
        <p:spPr>
          <a:xfrm>
            <a:off x="4656949" y="1421174"/>
            <a:ext cx="4382025" cy="2464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2e48a528fe3_0_40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Impact and conclusions</a:t>
            </a:r>
            <a:endParaRPr b="0" sz="3000" strike="noStrike">
              <a:solidFill>
                <a:srgbClr val="AB1E23"/>
              </a:solidFill>
              <a:latin typeface="Arial"/>
              <a:ea typeface="Arial"/>
              <a:cs typeface="Arial"/>
              <a:sym typeface="Arial"/>
            </a:endParaRPr>
          </a:p>
        </p:txBody>
      </p:sp>
      <p:sp>
        <p:nvSpPr>
          <p:cNvPr id="572" name="Google Shape;572;g2e48a528fe3_0_408"/>
          <p:cNvSpPr txBox="1"/>
          <p:nvPr>
            <p:ph idx="1" type="body"/>
          </p:nvPr>
        </p:nvSpPr>
        <p:spPr>
          <a:xfrm>
            <a:off x="945000" y="1475125"/>
            <a:ext cx="7965000" cy="1981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Used as an assessment tool in this thesis.</a:t>
            </a:r>
            <a:endParaRPr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There is a need for specialized assessment tool in autonomous driving for easy extraction of conclusions from experiments using fine-grained metrics.</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Open-source.</a:t>
            </a:r>
            <a:endParaRPr sz="2400">
              <a:latin typeface="Calibri"/>
              <a:ea typeface="Calibri"/>
              <a:cs typeface="Calibri"/>
              <a:sym typeface="Calibri"/>
            </a:endParaRPr>
          </a:p>
        </p:txBody>
      </p:sp>
      <p:sp>
        <p:nvSpPr>
          <p:cNvPr id="573" name="Google Shape;573;g2e48a528fe3_0_40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74" name="Google Shape;574;g2e48a528fe3_0_40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Behavior Metrics</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2e63bd72d8b_0_17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80" name="Google Shape;580;g2e63bd72d8b_0_175"/>
          <p:cNvSpPr txBox="1"/>
          <p:nvPr>
            <p:ph type="title"/>
          </p:nvPr>
        </p:nvSpPr>
        <p:spPr>
          <a:xfrm>
            <a:off x="1419875" y="2212644"/>
            <a:ext cx="7336500" cy="718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5000">
                <a:solidFill>
                  <a:srgbClr val="AB1E23"/>
                </a:solidFill>
              </a:rPr>
              <a:t>Adding memory</a:t>
            </a:r>
            <a:endParaRPr b="0" sz="5000" strike="noStrike">
              <a:solidFill>
                <a:srgbClr val="AB1E2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e48a528fe3_0_6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 to AD</a:t>
            </a:r>
            <a:endParaRPr b="0" sz="3000" strike="noStrike">
              <a:solidFill>
                <a:srgbClr val="AB1E23"/>
              </a:solidFill>
              <a:latin typeface="Arial"/>
              <a:ea typeface="Arial"/>
              <a:cs typeface="Arial"/>
              <a:sym typeface="Arial"/>
            </a:endParaRPr>
          </a:p>
        </p:txBody>
      </p:sp>
      <p:sp>
        <p:nvSpPr>
          <p:cNvPr id="179" name="Google Shape;179;g2e48a528fe3_0_63"/>
          <p:cNvSpPr txBox="1"/>
          <p:nvPr>
            <p:ph idx="1" type="body"/>
          </p:nvPr>
        </p:nvSpPr>
        <p:spPr>
          <a:xfrm>
            <a:off x="945000" y="1263160"/>
            <a:ext cx="3972600" cy="2640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Mobile robot in terms of hardware and software.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Sensors like GPS, IMUs, LIDARS, </a:t>
            </a:r>
            <a:r>
              <a:rPr b="1" lang="en" sz="2400">
                <a:latin typeface="Calibri"/>
                <a:ea typeface="Calibri"/>
                <a:cs typeface="Calibri"/>
                <a:sym typeface="Calibri"/>
              </a:rPr>
              <a:t>cameras</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Actuators like throttle, brake…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CPUs and GPUs.</a:t>
            </a:r>
            <a:endParaRPr i="1" sz="2400">
              <a:latin typeface="Calibri"/>
              <a:ea typeface="Calibri"/>
              <a:cs typeface="Calibri"/>
              <a:sym typeface="Calibri"/>
            </a:endParaRPr>
          </a:p>
        </p:txBody>
      </p:sp>
      <p:sp>
        <p:nvSpPr>
          <p:cNvPr id="180" name="Google Shape;180;g2e48a528fe3_0_6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81" name="Google Shape;181;g2e48a528fe3_0_63"/>
          <p:cNvPicPr preferRelativeResize="0"/>
          <p:nvPr/>
        </p:nvPicPr>
        <p:blipFill rotWithShape="1">
          <a:blip r:embed="rId3">
            <a:alphaModFix/>
          </a:blip>
          <a:srcRect b="0" l="0" r="0" t="0"/>
          <a:stretch/>
        </p:blipFill>
        <p:spPr>
          <a:xfrm>
            <a:off x="4917600" y="981758"/>
            <a:ext cx="4120575" cy="3203117"/>
          </a:xfrm>
          <a:prstGeom prst="rect">
            <a:avLst/>
          </a:prstGeom>
          <a:noFill/>
          <a:ln>
            <a:noFill/>
          </a:ln>
        </p:spPr>
      </p:pic>
      <p:sp>
        <p:nvSpPr>
          <p:cNvPr id="182" name="Google Shape;182;g2e48a528fe3_0_63"/>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e48a528fe3_0_35"/>
          <p:cNvSpPr txBox="1"/>
          <p:nvPr>
            <p:ph type="title"/>
          </p:nvPr>
        </p:nvSpPr>
        <p:spPr>
          <a:xfrm>
            <a:off x="945000" y="0"/>
            <a:ext cx="81174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Enhancing E2E AD control through kinematic input and memory-based architectures</a:t>
            </a:r>
            <a:endParaRPr b="0" sz="3000" strike="noStrike">
              <a:solidFill>
                <a:srgbClr val="AB1E23"/>
              </a:solidFill>
              <a:latin typeface="Arial"/>
              <a:ea typeface="Arial"/>
              <a:cs typeface="Arial"/>
              <a:sym typeface="Arial"/>
            </a:endParaRPr>
          </a:p>
        </p:txBody>
      </p:sp>
      <p:sp>
        <p:nvSpPr>
          <p:cNvPr id="586" name="Google Shape;586;g2e48a528fe3_0_35"/>
          <p:cNvSpPr txBox="1"/>
          <p:nvPr>
            <p:ph idx="1" type="body"/>
          </p:nvPr>
        </p:nvSpPr>
        <p:spPr>
          <a:xfrm>
            <a:off x="945000" y="1009650"/>
            <a:ext cx="7965000" cy="1939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E</a:t>
            </a:r>
            <a:r>
              <a:rPr b="1" lang="en" sz="2400">
                <a:latin typeface="Calibri"/>
                <a:ea typeface="Calibri"/>
                <a:cs typeface="Calibri"/>
                <a:sym typeface="Calibri"/>
              </a:rPr>
              <a:t>xplored and compared various approaches to enhance the capabilities of an end-to-end system for autonomous driving based on imitation learning adding visual memory and kinematic data input.</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and online evaluation (Behavior Metrics).</a:t>
            </a:r>
            <a:endParaRPr sz="2400">
              <a:highlight>
                <a:srgbClr val="FFFF00"/>
              </a:highlight>
              <a:latin typeface="Calibri"/>
              <a:ea typeface="Calibri"/>
              <a:cs typeface="Calibri"/>
              <a:sym typeface="Calibri"/>
            </a:endParaRPr>
          </a:p>
        </p:txBody>
      </p:sp>
      <p:sp>
        <p:nvSpPr>
          <p:cNvPr id="587" name="Google Shape;587;g2e48a528fe3_0_3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
        <p:nvSpPr>
          <p:cNvPr id="588" name="Google Shape;588;g2e48a528fe3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89" name="Google Shape;589;g2e48a528fe3_0_35"/>
          <p:cNvSpPr txBox="1"/>
          <p:nvPr>
            <p:ph idx="1" type="body"/>
          </p:nvPr>
        </p:nvSpPr>
        <p:spPr>
          <a:xfrm>
            <a:off x="1097400" y="4459200"/>
            <a:ext cx="7965000" cy="68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R. Calvo-Palomino, and J. M. Cañas, “Enhancing End-to-End Control in Autonomous Driving through Kinematic-Infused and Visual Memory Imitation Learning,” Manuscript submitted for publication, 2024.</a:t>
            </a:r>
            <a:endParaRPr>
              <a:solidFill>
                <a:srgbClr val="434343"/>
              </a:solidFill>
              <a:latin typeface="Calibri"/>
              <a:ea typeface="Calibri"/>
              <a:cs typeface="Calibri"/>
              <a:sym typeface="Calibri"/>
            </a:endParaRPr>
          </a:p>
        </p:txBody>
      </p:sp>
      <p:pic>
        <p:nvPicPr>
          <p:cNvPr id="590" name="Google Shape;590;g2e48a528fe3_0_35"/>
          <p:cNvPicPr preferRelativeResize="0"/>
          <p:nvPr/>
        </p:nvPicPr>
        <p:blipFill rotWithShape="1">
          <a:blip r:embed="rId3">
            <a:alphaModFix/>
          </a:blip>
          <a:srcRect b="0" l="0" r="0" t="0"/>
          <a:stretch/>
        </p:blipFill>
        <p:spPr>
          <a:xfrm>
            <a:off x="2949775" y="2830300"/>
            <a:ext cx="3955449" cy="1628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e48a528fe3_0_568"/>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a:t>
            </a:r>
            <a:r>
              <a:rPr lang="en" sz="2400">
                <a:latin typeface="Calibri"/>
                <a:ea typeface="Calibri"/>
                <a:cs typeface="Calibri"/>
                <a:sym typeface="Calibri"/>
              </a:rPr>
              <a:t>ane-following application</a:t>
            </a:r>
            <a:r>
              <a:rPr lang="en" sz="2400">
                <a:latin typeface="Calibri"/>
                <a:ea typeface="Calibri"/>
                <a:cs typeface="Calibri"/>
                <a:sym typeface="Calibri"/>
              </a:rPr>
              <a:t> using </a:t>
            </a:r>
            <a:r>
              <a:rPr lang="en" sz="2400">
                <a:latin typeface="Calibri"/>
                <a:ea typeface="Calibri"/>
                <a:cs typeface="Calibri"/>
                <a:sym typeface="Calibri"/>
              </a:rPr>
              <a:t>different urban scenario layouts and visual bird-eye-view input.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Memory addition: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Architectural modifications.</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Different types of sensory input.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Incorporating visual memory capabilities and kinematic input data: system more robust and able to handle a wider range of challenging situations (reduction of collisions and speed self-regulation).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LSTM, convLSTM…</a:t>
            </a:r>
            <a:endParaRPr sz="2400">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 source materials.</a:t>
            </a:r>
            <a:endParaRPr sz="2400">
              <a:latin typeface="Calibri"/>
              <a:ea typeface="Calibri"/>
              <a:cs typeface="Calibri"/>
              <a:sym typeface="Calibri"/>
            </a:endParaRPr>
          </a:p>
        </p:txBody>
      </p:sp>
      <p:sp>
        <p:nvSpPr>
          <p:cNvPr id="596" name="Google Shape;596;g2e48a528fe3_0_56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597" name="Google Shape;597;g2e48a528fe3_0_568"/>
          <p:cNvSpPr txBox="1"/>
          <p:nvPr>
            <p:ph type="title"/>
          </p:nvPr>
        </p:nvSpPr>
        <p:spPr>
          <a:xfrm>
            <a:off x="945000" y="0"/>
            <a:ext cx="81174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Enhancing E2E AD control through kinematic input and memory-based architectures</a:t>
            </a:r>
            <a:endParaRPr b="0" sz="3000" strike="noStrike">
              <a:solidFill>
                <a:srgbClr val="AB1E23"/>
              </a:solidFill>
              <a:latin typeface="Arial"/>
              <a:ea typeface="Arial"/>
              <a:cs typeface="Arial"/>
              <a:sym typeface="Arial"/>
            </a:endParaRPr>
          </a:p>
        </p:txBody>
      </p:sp>
      <p:sp>
        <p:nvSpPr>
          <p:cNvPr id="598" name="Google Shape;598;g2e48a528fe3_0_568"/>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2" name="Shape 602"/>
        <p:cNvGrpSpPr/>
        <p:nvPr/>
      </p:nvGrpSpPr>
      <p:grpSpPr>
        <a:xfrm>
          <a:off x="0" y="0"/>
          <a:ext cx="0" cy="0"/>
          <a:chOff x="0" y="0"/>
          <a:chExt cx="0" cy="0"/>
        </a:xfrm>
      </p:grpSpPr>
      <p:sp>
        <p:nvSpPr>
          <p:cNvPr id="603" name="Google Shape;603;g2e48a528fe3_0_57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Introduction</a:t>
            </a:r>
            <a:endParaRPr b="0" sz="3000" strike="noStrike">
              <a:solidFill>
                <a:srgbClr val="AB1E23"/>
              </a:solidFill>
              <a:latin typeface="Arial"/>
              <a:ea typeface="Arial"/>
              <a:cs typeface="Arial"/>
              <a:sym typeface="Arial"/>
            </a:endParaRPr>
          </a:p>
        </p:txBody>
      </p:sp>
      <p:sp>
        <p:nvSpPr>
          <p:cNvPr id="604" name="Google Shape;604;g2e48a528fe3_0_575"/>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introduce and compare several DL architectural modifications that incorporate memory models and different sensory inputs to explore the potential benefits of different memory approaches in solving the problem of end-to-end AD through imitation learning.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also explore the inclusion of kinematic data as input.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Hypothesis: adding visual memory capabilities and kinematic input data improves the quality of the generated robot control behavior in terms of the system’s robustness for never-seen situations and speed self-regulation.</a:t>
            </a:r>
            <a:endParaRPr sz="2400">
              <a:latin typeface="Calibri"/>
              <a:ea typeface="Calibri"/>
              <a:cs typeface="Calibri"/>
              <a:sym typeface="Calibri"/>
            </a:endParaRPr>
          </a:p>
        </p:txBody>
      </p:sp>
      <p:sp>
        <p:nvSpPr>
          <p:cNvPr id="605" name="Google Shape;605;g2e48a528fe3_0_57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06" name="Google Shape;606;g2e48a528fe3_0_57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2e4f61ca06a_0_95"/>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612" name="Google Shape;612;g2e4f61ca06a_0_95"/>
          <p:cNvSpPr txBox="1"/>
          <p:nvPr>
            <p:ph idx="1" type="body"/>
          </p:nvPr>
        </p:nvSpPr>
        <p:spPr>
          <a:xfrm>
            <a:off x="945000" y="810000"/>
            <a:ext cx="7965000" cy="2726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8 DL models based on an E2E approach.</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4 different DL architectures are explored:</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One without memory.</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Three with visual memory.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PilotNet </a:t>
            </a:r>
            <a:r>
              <a:rPr lang="en" sz="2400">
                <a:solidFill>
                  <a:schemeClr val="dk1"/>
                </a:solidFill>
                <a:latin typeface="Calibri"/>
                <a:ea typeface="Calibri"/>
                <a:cs typeface="Calibri"/>
                <a:sym typeface="Calibri"/>
              </a:rPr>
              <a:t>(Bojarski et al. 2016).</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Segmented bird-eye-view as input.</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Expert agent data.</a:t>
            </a:r>
            <a:endParaRPr sz="2400">
              <a:solidFill>
                <a:schemeClr val="dk1"/>
              </a:solidFill>
              <a:latin typeface="Calibri"/>
              <a:ea typeface="Calibri"/>
              <a:cs typeface="Calibri"/>
              <a:sym typeface="Calibri"/>
            </a:endParaRPr>
          </a:p>
        </p:txBody>
      </p:sp>
      <p:sp>
        <p:nvSpPr>
          <p:cNvPr id="613" name="Google Shape;613;g2e4f61ca06a_0_9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14" name="Google Shape;614;g2e4f61ca06a_0_95"/>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15" name="Google Shape;615;g2e4f61ca06a_0_95"/>
          <p:cNvPicPr preferRelativeResize="0"/>
          <p:nvPr/>
        </p:nvPicPr>
        <p:blipFill rotWithShape="1">
          <a:blip r:embed="rId3">
            <a:alphaModFix/>
          </a:blip>
          <a:srcRect b="0" l="0" r="0" t="0"/>
          <a:stretch/>
        </p:blipFill>
        <p:spPr>
          <a:xfrm>
            <a:off x="1665635" y="3475927"/>
            <a:ext cx="6523725" cy="1576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2e48a528fe3_0_58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21" name="Google Shape;621;g2e48a528fe3_0_589"/>
          <p:cNvPicPr preferRelativeResize="0"/>
          <p:nvPr/>
        </p:nvPicPr>
        <p:blipFill rotWithShape="1">
          <a:blip r:embed="rId3">
            <a:alphaModFix/>
          </a:blip>
          <a:srcRect b="0" l="0" r="0" t="0"/>
          <a:stretch/>
        </p:blipFill>
        <p:spPr>
          <a:xfrm>
            <a:off x="621000" y="1040585"/>
            <a:ext cx="8433976" cy="3735164"/>
          </a:xfrm>
          <a:prstGeom prst="rect">
            <a:avLst/>
          </a:prstGeom>
          <a:noFill/>
          <a:ln>
            <a:noFill/>
          </a:ln>
        </p:spPr>
      </p:pic>
      <p:sp>
        <p:nvSpPr>
          <p:cNvPr id="622" name="Google Shape;622;g2e48a528fe3_0_589"/>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623" name="Google Shape;623;g2e48a528fe3_0_589"/>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2e4f61ca06a_0_102"/>
          <p:cNvSpPr txBox="1"/>
          <p:nvPr>
            <p:ph idx="1" type="body"/>
          </p:nvPr>
        </p:nvSpPr>
        <p:spPr>
          <a:xfrm>
            <a:off x="945000" y="1727250"/>
            <a:ext cx="4329300" cy="18438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Training: </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20Hz for the collection.</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Expert agent 30 km/h max.</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 augmentation. Affine is key.</a:t>
            </a:r>
            <a:endParaRPr sz="2400">
              <a:latin typeface="Calibri"/>
              <a:ea typeface="Calibri"/>
              <a:cs typeface="Calibri"/>
              <a:sym typeface="Calibri"/>
            </a:endParaRPr>
          </a:p>
        </p:txBody>
      </p:sp>
      <p:sp>
        <p:nvSpPr>
          <p:cNvPr id="629" name="Google Shape;629;g2e4f61ca06a_0_10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630" name="Google Shape;630;g2e4f61ca06a_0_10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Kinematic-infused and visual memory E2E control based on imitation learning</a:t>
            </a:r>
            <a:endParaRPr b="0" sz="3000" strike="noStrike">
              <a:solidFill>
                <a:srgbClr val="AB1E23"/>
              </a:solidFill>
              <a:latin typeface="Arial"/>
              <a:ea typeface="Arial"/>
              <a:cs typeface="Arial"/>
              <a:sym typeface="Arial"/>
            </a:endParaRPr>
          </a:p>
        </p:txBody>
      </p:sp>
      <p:sp>
        <p:nvSpPr>
          <p:cNvPr id="631" name="Google Shape;631;g2e4f61ca06a_0_10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32" name="Google Shape;632;g2e4f61ca06a_0_102"/>
          <p:cNvPicPr preferRelativeResize="0"/>
          <p:nvPr/>
        </p:nvPicPr>
        <p:blipFill rotWithShape="1">
          <a:blip r:embed="rId3">
            <a:alphaModFix/>
          </a:blip>
          <a:srcRect b="0" l="0" r="0" t="0"/>
          <a:stretch/>
        </p:blipFill>
        <p:spPr>
          <a:xfrm>
            <a:off x="5672999" y="1187986"/>
            <a:ext cx="3360224" cy="329403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6" name="Shape 636"/>
        <p:cNvGrpSpPr/>
        <p:nvPr/>
      </p:nvGrpSpPr>
      <p:grpSpPr>
        <a:xfrm>
          <a:off x="0" y="0"/>
          <a:ext cx="0" cy="0"/>
          <a:chOff x="0" y="0"/>
          <a:chExt cx="0" cy="0"/>
        </a:xfrm>
      </p:grpSpPr>
      <p:sp>
        <p:nvSpPr>
          <p:cNvPr id="637" name="Google Shape;637;g2e4f61ca06a_0_11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a:t>
            </a:r>
            <a:endParaRPr b="0" sz="3000" strike="noStrike">
              <a:solidFill>
                <a:srgbClr val="AB1E23"/>
              </a:solidFill>
              <a:latin typeface="Arial"/>
              <a:ea typeface="Arial"/>
              <a:cs typeface="Arial"/>
              <a:sym typeface="Arial"/>
            </a:endParaRPr>
          </a:p>
        </p:txBody>
      </p:sp>
      <p:sp>
        <p:nvSpPr>
          <p:cNvPr id="638" name="Google Shape;638;g2e4f61ca06a_0_116"/>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Comparison of models using common ML metrics:</a:t>
            </a:r>
            <a:endParaRPr sz="2400">
              <a:latin typeface="Calibri"/>
              <a:ea typeface="Calibri"/>
              <a:cs typeface="Calibri"/>
              <a:sym typeface="Calibri"/>
            </a:endParaRPr>
          </a:p>
        </p:txBody>
      </p:sp>
      <p:sp>
        <p:nvSpPr>
          <p:cNvPr id="639" name="Google Shape;639;g2e4f61ca06a_0_11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40" name="Google Shape;640;g2e4f61ca06a_0_116"/>
          <p:cNvPicPr preferRelativeResize="0"/>
          <p:nvPr/>
        </p:nvPicPr>
        <p:blipFill rotWithShape="1">
          <a:blip r:embed="rId3">
            <a:alphaModFix/>
          </a:blip>
          <a:srcRect b="0" l="0" r="0" t="0"/>
          <a:stretch/>
        </p:blipFill>
        <p:spPr>
          <a:xfrm>
            <a:off x="2739495" y="1882595"/>
            <a:ext cx="4886175" cy="2803350"/>
          </a:xfrm>
          <a:prstGeom prst="rect">
            <a:avLst/>
          </a:prstGeom>
          <a:noFill/>
          <a:ln>
            <a:noFill/>
          </a:ln>
        </p:spPr>
      </p:pic>
      <p:sp>
        <p:nvSpPr>
          <p:cNvPr id="641" name="Google Shape;641;g2e4f61ca06a_0_116"/>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5" name="Shape 645"/>
        <p:cNvGrpSpPr/>
        <p:nvPr/>
      </p:nvGrpSpPr>
      <p:grpSpPr>
        <a:xfrm>
          <a:off x="0" y="0"/>
          <a:ext cx="0" cy="0"/>
          <a:chOff x="0" y="0"/>
          <a:chExt cx="0" cy="0"/>
        </a:xfrm>
      </p:grpSpPr>
      <p:sp>
        <p:nvSpPr>
          <p:cNvPr id="646" name="Google Shape;646;g2e4f61ca06a_0_12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a:t>
            </a:r>
            <a:endParaRPr b="0" sz="3000" strike="noStrike">
              <a:solidFill>
                <a:srgbClr val="AB1E23"/>
              </a:solidFill>
              <a:latin typeface="Arial"/>
              <a:ea typeface="Arial"/>
              <a:cs typeface="Arial"/>
              <a:sym typeface="Arial"/>
            </a:endParaRPr>
          </a:p>
        </p:txBody>
      </p:sp>
      <p:sp>
        <p:nvSpPr>
          <p:cNvPr id="647" name="Google Shape;647;g2e4f61ca06a_0_124"/>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in test scenario with top speed regulation</a:t>
            </a:r>
            <a:endParaRPr sz="2400">
              <a:latin typeface="Calibri"/>
              <a:ea typeface="Calibri"/>
              <a:cs typeface="Calibri"/>
              <a:sym typeface="Calibri"/>
            </a:endParaRPr>
          </a:p>
        </p:txBody>
      </p:sp>
      <p:sp>
        <p:nvSpPr>
          <p:cNvPr id="648" name="Google Shape;648;g2e4f61ca06a_0_12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49" name="Google Shape;649;g2e4f61ca06a_0_124"/>
          <p:cNvPicPr preferRelativeResize="0"/>
          <p:nvPr/>
        </p:nvPicPr>
        <p:blipFill rotWithShape="1">
          <a:blip r:embed="rId3">
            <a:alphaModFix/>
          </a:blip>
          <a:srcRect b="0" l="0" r="0" t="0"/>
          <a:stretch/>
        </p:blipFill>
        <p:spPr>
          <a:xfrm>
            <a:off x="3346453" y="1362750"/>
            <a:ext cx="3832474" cy="3780750"/>
          </a:xfrm>
          <a:prstGeom prst="rect">
            <a:avLst/>
          </a:prstGeom>
          <a:noFill/>
          <a:ln>
            <a:noFill/>
          </a:ln>
        </p:spPr>
      </p:pic>
      <p:sp>
        <p:nvSpPr>
          <p:cNvPr id="650" name="Google Shape;650;g2e4f61ca06a_0_124"/>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4" name="Shape 654"/>
        <p:cNvGrpSpPr/>
        <p:nvPr/>
      </p:nvGrpSpPr>
      <p:grpSpPr>
        <a:xfrm>
          <a:off x="0" y="0"/>
          <a:ext cx="0" cy="0"/>
          <a:chOff x="0" y="0"/>
          <a:chExt cx="0" cy="0"/>
        </a:xfrm>
      </p:grpSpPr>
      <p:sp>
        <p:nvSpPr>
          <p:cNvPr id="655" name="Google Shape;655;g2e4f61ca06a_0_13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a:t>
            </a:r>
            <a:endParaRPr b="0" sz="3000" strike="noStrike">
              <a:solidFill>
                <a:srgbClr val="AB1E23"/>
              </a:solidFill>
              <a:latin typeface="Arial"/>
              <a:ea typeface="Arial"/>
              <a:cs typeface="Arial"/>
              <a:sym typeface="Arial"/>
            </a:endParaRPr>
          </a:p>
        </p:txBody>
      </p:sp>
      <p:sp>
        <p:nvSpPr>
          <p:cNvPr id="656" name="Google Shape;656;g2e4f61ca06a_0_133"/>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in test scenario without top speed regulation</a:t>
            </a:r>
            <a:endParaRPr sz="2400">
              <a:latin typeface="Calibri"/>
              <a:ea typeface="Calibri"/>
              <a:cs typeface="Calibri"/>
              <a:sym typeface="Calibri"/>
            </a:endParaRPr>
          </a:p>
        </p:txBody>
      </p:sp>
      <p:sp>
        <p:nvSpPr>
          <p:cNvPr id="657" name="Google Shape;657;g2e4f61ca06a_0_13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58" name="Google Shape;658;g2e4f61ca06a_0_133"/>
          <p:cNvPicPr preferRelativeResize="0"/>
          <p:nvPr/>
        </p:nvPicPr>
        <p:blipFill rotWithShape="1">
          <a:blip r:embed="rId3">
            <a:alphaModFix/>
          </a:blip>
          <a:srcRect b="0" l="0" r="0" t="0"/>
          <a:stretch/>
        </p:blipFill>
        <p:spPr>
          <a:xfrm>
            <a:off x="3350452" y="1236950"/>
            <a:ext cx="3575100" cy="3906551"/>
          </a:xfrm>
          <a:prstGeom prst="rect">
            <a:avLst/>
          </a:prstGeom>
          <a:noFill/>
          <a:ln>
            <a:noFill/>
          </a:ln>
        </p:spPr>
      </p:pic>
      <p:sp>
        <p:nvSpPr>
          <p:cNvPr id="659" name="Google Shape;659;g2e4f61ca06a_0_133"/>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2e48a528fe3_0_62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65" name="Google Shape;665;g2e48a528fe3_0_622"/>
          <p:cNvPicPr preferRelativeResize="0"/>
          <p:nvPr/>
        </p:nvPicPr>
        <p:blipFill rotWithShape="1">
          <a:blip r:embed="rId3">
            <a:alphaModFix/>
          </a:blip>
          <a:srcRect b="0" l="0" r="0" t="0"/>
          <a:stretch/>
        </p:blipFill>
        <p:spPr>
          <a:xfrm>
            <a:off x="2656713" y="2978025"/>
            <a:ext cx="4723077" cy="2105551"/>
          </a:xfrm>
          <a:prstGeom prst="rect">
            <a:avLst/>
          </a:prstGeom>
          <a:noFill/>
          <a:ln>
            <a:noFill/>
          </a:ln>
        </p:spPr>
      </p:pic>
      <p:pic>
        <p:nvPicPr>
          <p:cNvPr id="666" name="Google Shape;666;g2e48a528fe3_0_622"/>
          <p:cNvPicPr preferRelativeResize="0"/>
          <p:nvPr/>
        </p:nvPicPr>
        <p:blipFill rotWithShape="1">
          <a:blip r:embed="rId4">
            <a:alphaModFix/>
          </a:blip>
          <a:srcRect b="0" l="0" r="0" t="0"/>
          <a:stretch/>
        </p:blipFill>
        <p:spPr>
          <a:xfrm>
            <a:off x="2544164" y="810001"/>
            <a:ext cx="4948173" cy="2205899"/>
          </a:xfrm>
          <a:prstGeom prst="rect">
            <a:avLst/>
          </a:prstGeom>
          <a:noFill/>
          <a:ln>
            <a:noFill/>
          </a:ln>
        </p:spPr>
      </p:pic>
      <p:sp>
        <p:nvSpPr>
          <p:cNvPr id="667" name="Google Shape;667;g2e48a528fe3_0_62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Top speed regulation vs no regulation</a:t>
            </a:r>
            <a:endParaRPr b="0" sz="3000" strike="noStrike">
              <a:solidFill>
                <a:srgbClr val="AB1E23"/>
              </a:solidFill>
              <a:latin typeface="Arial"/>
              <a:ea typeface="Arial"/>
              <a:cs typeface="Arial"/>
              <a:sym typeface="Arial"/>
            </a:endParaRPr>
          </a:p>
        </p:txBody>
      </p:sp>
      <p:sp>
        <p:nvSpPr>
          <p:cNvPr id="668" name="Google Shape;668;g2e48a528fe3_0_62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e48a528fe3_0_7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Levels of autonomy</a:t>
            </a:r>
            <a:endParaRPr b="0" sz="3000" strike="noStrike">
              <a:solidFill>
                <a:srgbClr val="AB1E23"/>
              </a:solidFill>
              <a:latin typeface="Arial"/>
              <a:ea typeface="Arial"/>
              <a:cs typeface="Arial"/>
              <a:sym typeface="Arial"/>
            </a:endParaRPr>
          </a:p>
        </p:txBody>
      </p:sp>
      <p:sp>
        <p:nvSpPr>
          <p:cNvPr id="188" name="Google Shape;188;g2e48a528fe3_0_7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189" name="Google Shape;189;g2e48a528fe3_0_70"/>
          <p:cNvPicPr preferRelativeResize="0"/>
          <p:nvPr/>
        </p:nvPicPr>
        <p:blipFill rotWithShape="1">
          <a:blip r:embed="rId3">
            <a:alphaModFix/>
          </a:blip>
          <a:srcRect b="0" l="0" r="0" t="0"/>
          <a:stretch/>
        </p:blipFill>
        <p:spPr>
          <a:xfrm>
            <a:off x="1350000" y="1492600"/>
            <a:ext cx="7336499" cy="2323478"/>
          </a:xfrm>
          <a:prstGeom prst="rect">
            <a:avLst/>
          </a:prstGeom>
          <a:noFill/>
          <a:ln>
            <a:noFill/>
          </a:ln>
        </p:spPr>
      </p:pic>
      <p:sp>
        <p:nvSpPr>
          <p:cNvPr id="190" name="Google Shape;190;g2e48a528fe3_0_70"/>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2e4f61ca06a_0_1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Taking control of a fast-moving car</a:t>
            </a:r>
            <a:endParaRPr b="0" sz="3000" strike="noStrike">
              <a:solidFill>
                <a:srgbClr val="AB1E23"/>
              </a:solidFill>
              <a:latin typeface="Arial"/>
              <a:ea typeface="Arial"/>
              <a:cs typeface="Arial"/>
              <a:sym typeface="Arial"/>
            </a:endParaRPr>
          </a:p>
        </p:txBody>
      </p:sp>
      <p:sp>
        <p:nvSpPr>
          <p:cNvPr id="674" name="Google Shape;674;g2e4f61ca06a_0_1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75" name="Google Shape;675;g2e4f61ca06a_0_142"/>
          <p:cNvPicPr preferRelativeResize="0"/>
          <p:nvPr/>
        </p:nvPicPr>
        <p:blipFill rotWithShape="1">
          <a:blip r:embed="rId3">
            <a:alphaModFix/>
          </a:blip>
          <a:srcRect b="0" l="0" r="0" t="0"/>
          <a:stretch/>
        </p:blipFill>
        <p:spPr>
          <a:xfrm>
            <a:off x="4505775" y="964600"/>
            <a:ext cx="4017799" cy="3890400"/>
          </a:xfrm>
          <a:prstGeom prst="rect">
            <a:avLst/>
          </a:prstGeom>
          <a:noFill/>
          <a:ln>
            <a:noFill/>
          </a:ln>
        </p:spPr>
      </p:pic>
      <p:sp>
        <p:nvSpPr>
          <p:cNvPr id="676" name="Google Shape;676;g2e4f61ca06a_0_142"/>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77" name="Google Shape;677;g2e4f61ca06a_0_142"/>
          <p:cNvPicPr preferRelativeResize="0"/>
          <p:nvPr/>
        </p:nvPicPr>
        <p:blipFill rotWithShape="1">
          <a:blip r:embed="rId4">
            <a:alphaModFix/>
          </a:blip>
          <a:srcRect b="0" l="0" r="0" t="0"/>
          <a:stretch/>
        </p:blipFill>
        <p:spPr>
          <a:xfrm>
            <a:off x="1695825" y="754750"/>
            <a:ext cx="1948151" cy="2215352"/>
          </a:xfrm>
          <a:prstGeom prst="rect">
            <a:avLst/>
          </a:prstGeom>
          <a:noFill/>
          <a:ln>
            <a:noFill/>
          </a:ln>
        </p:spPr>
      </p:pic>
      <p:pic>
        <p:nvPicPr>
          <p:cNvPr id="678" name="Google Shape;678;g2e4f61ca06a_0_142"/>
          <p:cNvPicPr preferRelativeResize="0"/>
          <p:nvPr/>
        </p:nvPicPr>
        <p:blipFill rotWithShape="1">
          <a:blip r:embed="rId5">
            <a:alphaModFix/>
          </a:blip>
          <a:srcRect b="0" l="0" r="0" t="0"/>
          <a:stretch/>
        </p:blipFill>
        <p:spPr>
          <a:xfrm>
            <a:off x="1695825" y="2877149"/>
            <a:ext cx="1948148" cy="218380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2e4f61ca06a_0_15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Robustness to sensory manipulation</a:t>
            </a:r>
            <a:endParaRPr b="0" sz="3000" strike="noStrike">
              <a:solidFill>
                <a:srgbClr val="AB1E23"/>
              </a:solidFill>
              <a:latin typeface="Arial"/>
              <a:ea typeface="Arial"/>
              <a:cs typeface="Arial"/>
              <a:sym typeface="Arial"/>
            </a:endParaRPr>
          </a:p>
        </p:txBody>
      </p:sp>
      <p:sp>
        <p:nvSpPr>
          <p:cNvPr id="684" name="Google Shape;684;g2e4f61ca06a_0_15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85" name="Google Shape;685;g2e4f61ca06a_0_151"/>
          <p:cNvPicPr preferRelativeResize="0"/>
          <p:nvPr/>
        </p:nvPicPr>
        <p:blipFill rotWithShape="1">
          <a:blip r:embed="rId3">
            <a:alphaModFix/>
          </a:blip>
          <a:srcRect b="0" l="0" r="0" t="0"/>
          <a:stretch/>
        </p:blipFill>
        <p:spPr>
          <a:xfrm>
            <a:off x="4604400" y="1317025"/>
            <a:ext cx="4411450" cy="3826475"/>
          </a:xfrm>
          <a:prstGeom prst="rect">
            <a:avLst/>
          </a:prstGeom>
          <a:noFill/>
          <a:ln>
            <a:noFill/>
          </a:ln>
        </p:spPr>
      </p:pic>
      <p:sp>
        <p:nvSpPr>
          <p:cNvPr id="686" name="Google Shape;686;g2e4f61ca06a_0_151"/>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687" name="Google Shape;687;g2e4f61ca06a_0_151"/>
          <p:cNvPicPr preferRelativeResize="0"/>
          <p:nvPr/>
        </p:nvPicPr>
        <p:blipFill rotWithShape="1">
          <a:blip r:embed="rId4">
            <a:alphaModFix/>
          </a:blip>
          <a:srcRect b="0" l="0" r="0" t="0"/>
          <a:stretch/>
        </p:blipFill>
        <p:spPr>
          <a:xfrm>
            <a:off x="2482738" y="2002525"/>
            <a:ext cx="628800" cy="1905455"/>
          </a:xfrm>
          <a:prstGeom prst="rect">
            <a:avLst/>
          </a:prstGeom>
          <a:noFill/>
          <a:ln>
            <a:noFill/>
          </a:ln>
        </p:spPr>
      </p:pic>
      <p:pic>
        <p:nvPicPr>
          <p:cNvPr id="688" name="Google Shape;688;g2e4f61ca06a_0_151"/>
          <p:cNvPicPr preferRelativeResize="0"/>
          <p:nvPr/>
        </p:nvPicPr>
        <p:blipFill rotWithShape="1">
          <a:blip r:embed="rId5">
            <a:alphaModFix/>
          </a:blip>
          <a:srcRect b="0" l="0" r="0" t="0"/>
          <a:stretch/>
        </p:blipFill>
        <p:spPr>
          <a:xfrm>
            <a:off x="3615700" y="2002760"/>
            <a:ext cx="628650" cy="1905000"/>
          </a:xfrm>
          <a:prstGeom prst="rect">
            <a:avLst/>
          </a:prstGeom>
          <a:noFill/>
          <a:ln>
            <a:noFill/>
          </a:ln>
        </p:spPr>
      </p:pic>
      <p:pic>
        <p:nvPicPr>
          <p:cNvPr id="689" name="Google Shape;689;g2e4f61ca06a_0_151"/>
          <p:cNvPicPr preferRelativeResize="0"/>
          <p:nvPr/>
        </p:nvPicPr>
        <p:blipFill rotWithShape="1">
          <a:blip r:embed="rId6">
            <a:alphaModFix/>
          </a:blip>
          <a:srcRect b="0" l="0" r="0" t="0"/>
          <a:stretch/>
        </p:blipFill>
        <p:spPr>
          <a:xfrm>
            <a:off x="1350000" y="2002760"/>
            <a:ext cx="628650" cy="1905000"/>
          </a:xfrm>
          <a:prstGeom prst="rect">
            <a:avLst/>
          </a:prstGeom>
          <a:noFill/>
          <a:ln>
            <a:noFill/>
          </a:ln>
        </p:spPr>
      </p:pic>
      <p:sp>
        <p:nvSpPr>
          <p:cNvPr id="690" name="Google Shape;690;g2e4f61ca06a_0_151"/>
          <p:cNvSpPr txBox="1"/>
          <p:nvPr>
            <p:ph idx="1" type="body"/>
          </p:nvPr>
        </p:nvSpPr>
        <p:spPr>
          <a:xfrm>
            <a:off x="2482775" y="1604650"/>
            <a:ext cx="628800" cy="3981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None/>
            </a:pPr>
            <a:r>
              <a:rPr lang="en" sz="2400">
                <a:latin typeface="Calibri"/>
                <a:ea typeface="Calibri"/>
                <a:cs typeface="Calibri"/>
                <a:sym typeface="Calibri"/>
              </a:rPr>
              <a:t>50%</a:t>
            </a:r>
            <a:endParaRPr sz="2400">
              <a:latin typeface="Calibri"/>
              <a:ea typeface="Calibri"/>
              <a:cs typeface="Calibri"/>
              <a:sym typeface="Calibri"/>
            </a:endParaRPr>
          </a:p>
        </p:txBody>
      </p:sp>
      <p:sp>
        <p:nvSpPr>
          <p:cNvPr id="691" name="Google Shape;691;g2e4f61ca06a_0_151"/>
          <p:cNvSpPr txBox="1"/>
          <p:nvPr>
            <p:ph idx="1" type="body"/>
          </p:nvPr>
        </p:nvSpPr>
        <p:spPr>
          <a:xfrm>
            <a:off x="3615625" y="1604650"/>
            <a:ext cx="628800" cy="3981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None/>
            </a:pPr>
            <a:r>
              <a:rPr lang="en" sz="2400">
                <a:latin typeface="Calibri"/>
                <a:ea typeface="Calibri"/>
                <a:cs typeface="Calibri"/>
                <a:sym typeface="Calibri"/>
              </a:rPr>
              <a:t>9</a:t>
            </a:r>
            <a:r>
              <a:rPr lang="en" sz="2400">
                <a:latin typeface="Calibri"/>
                <a:ea typeface="Calibri"/>
                <a:cs typeface="Calibri"/>
                <a:sym typeface="Calibri"/>
              </a:rPr>
              <a:t>0%</a:t>
            </a:r>
            <a:endParaRPr sz="240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2e4f61ca06a_0_160"/>
          <p:cNvSpPr txBox="1"/>
          <p:nvPr>
            <p:ph type="title"/>
          </p:nvPr>
        </p:nvSpPr>
        <p:spPr>
          <a:xfrm>
            <a:off x="1350000" y="0"/>
            <a:ext cx="7336500" cy="8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Visual memory length and density comparison</a:t>
            </a:r>
            <a:endParaRPr b="0" sz="3000" strike="noStrike">
              <a:solidFill>
                <a:srgbClr val="AB1E23"/>
              </a:solidFill>
              <a:latin typeface="Arial"/>
              <a:ea typeface="Arial"/>
              <a:cs typeface="Arial"/>
              <a:sym typeface="Arial"/>
            </a:endParaRPr>
          </a:p>
        </p:txBody>
      </p:sp>
      <p:sp>
        <p:nvSpPr>
          <p:cNvPr id="697" name="Google Shape;697;g2e4f61ca06a_0_16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698" name="Google Shape;698;g2e4f61ca06a_0_160"/>
          <p:cNvPicPr preferRelativeResize="0"/>
          <p:nvPr/>
        </p:nvPicPr>
        <p:blipFill rotWithShape="1">
          <a:blip r:embed="rId3">
            <a:alphaModFix/>
          </a:blip>
          <a:srcRect b="0" l="0" r="0" t="0"/>
          <a:stretch/>
        </p:blipFill>
        <p:spPr>
          <a:xfrm>
            <a:off x="1100747" y="1337825"/>
            <a:ext cx="4119324" cy="3522176"/>
          </a:xfrm>
          <a:prstGeom prst="rect">
            <a:avLst/>
          </a:prstGeom>
          <a:noFill/>
          <a:ln>
            <a:noFill/>
          </a:ln>
        </p:spPr>
      </p:pic>
      <p:pic>
        <p:nvPicPr>
          <p:cNvPr id="699" name="Google Shape;699;g2e4f61ca06a_0_160"/>
          <p:cNvPicPr preferRelativeResize="0"/>
          <p:nvPr/>
        </p:nvPicPr>
        <p:blipFill rotWithShape="1">
          <a:blip r:embed="rId4">
            <a:alphaModFix/>
          </a:blip>
          <a:srcRect b="0" l="0" r="0" t="0"/>
          <a:stretch/>
        </p:blipFill>
        <p:spPr>
          <a:xfrm>
            <a:off x="5631625" y="1179762"/>
            <a:ext cx="3329250" cy="3838299"/>
          </a:xfrm>
          <a:prstGeom prst="rect">
            <a:avLst/>
          </a:prstGeom>
          <a:noFill/>
          <a:ln>
            <a:noFill/>
          </a:ln>
        </p:spPr>
      </p:pic>
      <p:sp>
        <p:nvSpPr>
          <p:cNvPr id="700" name="Google Shape;700;g2e4f61ca06a_0_160"/>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2e4f61ca06a_0_18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706" name="Google Shape;706;g2e4f61ca06a_0_180"/>
          <p:cNvSpPr txBox="1"/>
          <p:nvPr>
            <p:ph idx="1" type="body"/>
          </p:nvPr>
        </p:nvSpPr>
        <p:spPr>
          <a:xfrm>
            <a:off x="945000" y="852600"/>
            <a:ext cx="7965000" cy="343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visual memory and kinematic input data to the models enhances the quality of the final control behavior for following the lane.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Adding kinematic data, the system controls the speed better.</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Combining it with visual memory, the vehicle increases its range of application.</a:t>
            </a:r>
            <a:endParaRPr sz="2400">
              <a:latin typeface="Calibri"/>
              <a:ea typeface="Calibri"/>
              <a:cs typeface="Calibri"/>
              <a:sym typeface="Calibri"/>
            </a:endParaRPr>
          </a:p>
        </p:txBody>
      </p:sp>
      <p:sp>
        <p:nvSpPr>
          <p:cNvPr id="707" name="Google Shape;707;g2e4f61ca06a_0_18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08" name="Google Shape;708;g2e4f61ca06a_0_180"/>
          <p:cNvSpPr txBox="1"/>
          <p:nvPr>
            <p:ph idx="11" type="ftr"/>
          </p:nvPr>
        </p:nvSpPr>
        <p:spPr>
          <a:xfrm rot="-5400000">
            <a:off x="-1446000" y="2207125"/>
            <a:ext cx="3438300" cy="54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Kinematic input and memory-based architectures</a:t>
            </a:r>
            <a:endParaRPr>
              <a:latin typeface="Arial"/>
              <a:ea typeface="Arial"/>
              <a:cs typeface="Arial"/>
              <a:sym typeface="Arial"/>
            </a:endParaRPr>
          </a:p>
        </p:txBody>
      </p:sp>
      <p:pic>
        <p:nvPicPr>
          <p:cNvPr id="709" name="Google Shape;709;g2e4f61ca06a_0_180"/>
          <p:cNvPicPr preferRelativeResize="0"/>
          <p:nvPr/>
        </p:nvPicPr>
        <p:blipFill rotWithShape="1">
          <a:blip r:embed="rId3">
            <a:alphaModFix/>
          </a:blip>
          <a:srcRect b="0" l="0" r="0" t="0"/>
          <a:stretch/>
        </p:blipFill>
        <p:spPr>
          <a:xfrm>
            <a:off x="4572000" y="2695075"/>
            <a:ext cx="3571374" cy="24484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2e63bd72d8b_0_18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15" name="Google Shape;715;g2e63bd72d8b_0_182"/>
          <p:cNvSpPr txBox="1"/>
          <p:nvPr>
            <p:ph type="title"/>
          </p:nvPr>
        </p:nvSpPr>
        <p:spPr>
          <a:xfrm>
            <a:off x="1419875" y="2212644"/>
            <a:ext cx="7336500" cy="718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5000">
                <a:solidFill>
                  <a:srgbClr val="AB1E23"/>
                </a:solidFill>
              </a:rPr>
              <a:t>Optimizing DL models</a:t>
            </a:r>
            <a:endParaRPr b="0" sz="5000" strike="noStrike">
              <a:solidFill>
                <a:srgbClr val="AB1E23"/>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2e48a528fe3_0_42"/>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end-to-end autonomous driving control</a:t>
            </a:r>
            <a:endParaRPr b="0" sz="3000" strike="noStrike">
              <a:solidFill>
                <a:srgbClr val="AB1E23"/>
              </a:solidFill>
              <a:latin typeface="Arial"/>
              <a:ea typeface="Arial"/>
              <a:cs typeface="Arial"/>
              <a:sym typeface="Arial"/>
            </a:endParaRPr>
          </a:p>
        </p:txBody>
      </p:sp>
      <p:sp>
        <p:nvSpPr>
          <p:cNvPr id="721" name="Google Shape;721;g2e48a528fe3_0_42"/>
          <p:cNvSpPr txBox="1"/>
          <p:nvPr>
            <p:ph idx="1" type="body"/>
          </p:nvPr>
        </p:nvSpPr>
        <p:spPr>
          <a:xfrm>
            <a:off x="945000" y="810000"/>
            <a:ext cx="7965000" cy="3438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We explore and compare a variety of alternatives for model optimization in the context of E2E imitation learning autonomous driving.</a:t>
            </a:r>
            <a:endParaRPr b="1" sz="2400">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Performance depends on quality of decisions and their frequency. Increase frequency without sacrificing decision quality.</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Run deep learning robot-control application even in limited computed hardware.</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Open source materials.</a:t>
            </a:r>
            <a:endParaRPr sz="2400">
              <a:latin typeface="Calibri"/>
              <a:ea typeface="Calibri"/>
              <a:cs typeface="Calibri"/>
              <a:sym typeface="Calibri"/>
            </a:endParaRPr>
          </a:p>
        </p:txBody>
      </p:sp>
      <p:sp>
        <p:nvSpPr>
          <p:cNvPr id="722" name="Google Shape;722;g2e48a528fe3_0_42"/>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
        <p:nvSpPr>
          <p:cNvPr id="723" name="Google Shape;723;g2e48a528fe3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24" name="Google Shape;724;g2e48a528fe3_0_42"/>
          <p:cNvSpPr txBox="1"/>
          <p:nvPr>
            <p:ph idx="1" type="body"/>
          </p:nvPr>
        </p:nvSpPr>
        <p:spPr>
          <a:xfrm>
            <a:off x="945000" y="4333500"/>
            <a:ext cx="7965000" cy="810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100"/>
              <a:buNone/>
            </a:pPr>
            <a:r>
              <a:rPr lang="en" sz="1300" u="sng">
                <a:solidFill>
                  <a:srgbClr val="434343"/>
                </a:solidFill>
                <a:latin typeface="Calibri"/>
                <a:ea typeface="Calibri"/>
                <a:cs typeface="Calibri"/>
                <a:sym typeface="Calibri"/>
              </a:rPr>
              <a:t>S. Paniego</a:t>
            </a:r>
            <a:r>
              <a:rPr lang="en" sz="1300">
                <a:solidFill>
                  <a:srgbClr val="434343"/>
                </a:solidFill>
                <a:latin typeface="Calibri"/>
                <a:ea typeface="Calibri"/>
                <a:cs typeface="Calibri"/>
                <a:sym typeface="Calibri"/>
              </a:rPr>
              <a:t>, N. Paliwal, and J. Cañas, “Model optimization in deep learning based robot control for autonomous driving,” IEEE Robotics and Automation Letters and IEEE International Conference on Robotics and Automation (ICRA), vol. 9, no. 1, pp. 715–722, 2024. doi: 10.1109/LRA.2023.3336244. [Online]. Available: https://doi.org/10.1109/LRA.2023.3336244</a:t>
            </a:r>
            <a:endParaRPr sz="1300">
              <a:solidFill>
                <a:srgbClr val="434343"/>
              </a:solidFill>
              <a:latin typeface="Calibri"/>
              <a:ea typeface="Calibri"/>
              <a:cs typeface="Calibri"/>
              <a:sym typeface="Calibri"/>
            </a:endParaRPr>
          </a:p>
        </p:txBody>
      </p:sp>
      <p:pic>
        <p:nvPicPr>
          <p:cNvPr id="725" name="Google Shape;725;g2e48a528fe3_0_42"/>
          <p:cNvPicPr preferRelativeResize="0"/>
          <p:nvPr/>
        </p:nvPicPr>
        <p:blipFill rotWithShape="1">
          <a:blip r:embed="rId3">
            <a:alphaModFix/>
          </a:blip>
          <a:srcRect b="0" l="0" r="0" t="0"/>
          <a:stretch/>
        </p:blipFill>
        <p:spPr>
          <a:xfrm>
            <a:off x="8001414" y="3499826"/>
            <a:ext cx="685074" cy="6850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2e52742f825_0_7"/>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Optimization of end-to-end autonomous driving control</a:t>
            </a:r>
            <a:endParaRPr b="0" sz="3000" strike="noStrike">
              <a:solidFill>
                <a:srgbClr val="AB1E23"/>
              </a:solidFill>
              <a:latin typeface="Arial"/>
              <a:ea typeface="Arial"/>
              <a:cs typeface="Arial"/>
              <a:sym typeface="Arial"/>
            </a:endParaRPr>
          </a:p>
        </p:txBody>
      </p:sp>
      <p:sp>
        <p:nvSpPr>
          <p:cNvPr id="731" name="Google Shape;731;g2e52742f825_0_7"/>
          <p:cNvSpPr txBox="1"/>
          <p:nvPr>
            <p:ph idx="1" type="body"/>
          </p:nvPr>
        </p:nvSpPr>
        <p:spPr>
          <a:xfrm>
            <a:off x="952300" y="1195500"/>
            <a:ext cx="7965000" cy="2752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Trend towards E2E solutions.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DL models are high-demanding.</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Available computing hardware is key for performance.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Some autonomous robots have high-performant hardware while others do not and is not always possible to upgrade (edge devices).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 solution (framework support).</a:t>
            </a:r>
            <a:endParaRPr sz="2400">
              <a:latin typeface="Calibri"/>
              <a:ea typeface="Calibri"/>
              <a:cs typeface="Calibri"/>
              <a:sym typeface="Calibri"/>
            </a:endParaRPr>
          </a:p>
        </p:txBody>
      </p:sp>
      <p:sp>
        <p:nvSpPr>
          <p:cNvPr id="732" name="Google Shape;732;g2e52742f825_0_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33" name="Google Shape;733;g2e52742f825_0_7"/>
          <p:cNvPicPr preferRelativeResize="0"/>
          <p:nvPr/>
        </p:nvPicPr>
        <p:blipFill rotWithShape="1">
          <a:blip r:embed="rId3">
            <a:alphaModFix/>
          </a:blip>
          <a:srcRect b="0" l="0" r="0" t="0"/>
          <a:stretch/>
        </p:blipFill>
        <p:spPr>
          <a:xfrm>
            <a:off x="6823197" y="3444225"/>
            <a:ext cx="325029" cy="347501"/>
          </a:xfrm>
          <a:prstGeom prst="rect">
            <a:avLst/>
          </a:prstGeom>
          <a:noFill/>
          <a:ln>
            <a:noFill/>
          </a:ln>
        </p:spPr>
      </p:pic>
      <p:pic>
        <p:nvPicPr>
          <p:cNvPr id="734" name="Google Shape;734;g2e52742f825_0_7"/>
          <p:cNvPicPr preferRelativeResize="0"/>
          <p:nvPr/>
        </p:nvPicPr>
        <p:blipFill rotWithShape="1">
          <a:blip r:embed="rId4">
            <a:alphaModFix/>
          </a:blip>
          <a:srcRect b="0" l="0" r="0" t="0"/>
          <a:stretch/>
        </p:blipFill>
        <p:spPr>
          <a:xfrm>
            <a:off x="7166487" y="3444226"/>
            <a:ext cx="287001" cy="347499"/>
          </a:xfrm>
          <a:prstGeom prst="rect">
            <a:avLst/>
          </a:prstGeom>
          <a:noFill/>
          <a:ln>
            <a:noFill/>
          </a:ln>
        </p:spPr>
      </p:pic>
      <p:pic>
        <p:nvPicPr>
          <p:cNvPr id="735" name="Google Shape;735;g2e52742f825_0_7"/>
          <p:cNvPicPr preferRelativeResize="0"/>
          <p:nvPr/>
        </p:nvPicPr>
        <p:blipFill rotWithShape="1">
          <a:blip r:embed="rId5">
            <a:alphaModFix/>
          </a:blip>
          <a:srcRect b="0" l="0" r="0" t="0"/>
          <a:stretch/>
        </p:blipFill>
        <p:spPr>
          <a:xfrm>
            <a:off x="7471751" y="3375152"/>
            <a:ext cx="778524" cy="485650"/>
          </a:xfrm>
          <a:prstGeom prst="rect">
            <a:avLst/>
          </a:prstGeom>
          <a:noFill/>
          <a:ln>
            <a:noFill/>
          </a:ln>
        </p:spPr>
      </p:pic>
      <p:sp>
        <p:nvSpPr>
          <p:cNvPr id="736" name="Google Shape;736;g2e52742f825_0_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737" name="Google Shape;737;g2e52742f825_0_7"/>
          <p:cNvPicPr preferRelativeResize="0"/>
          <p:nvPr/>
        </p:nvPicPr>
        <p:blipFill rotWithShape="1">
          <a:blip r:embed="rId6">
            <a:alphaModFix/>
          </a:blip>
          <a:srcRect b="0" l="0" r="0" t="0"/>
          <a:stretch/>
        </p:blipFill>
        <p:spPr>
          <a:xfrm>
            <a:off x="3252737" y="2968400"/>
            <a:ext cx="778525" cy="54296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2e52742f825_0_14"/>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Optimizing E2E IL models for lane-follow robot control</a:t>
            </a:r>
            <a:endParaRPr b="0" sz="3000" strike="noStrike">
              <a:solidFill>
                <a:srgbClr val="AB1E23"/>
              </a:solidFill>
              <a:latin typeface="Arial"/>
              <a:ea typeface="Arial"/>
              <a:cs typeface="Arial"/>
              <a:sym typeface="Arial"/>
            </a:endParaRPr>
          </a:p>
        </p:txBody>
      </p:sp>
      <p:sp>
        <p:nvSpPr>
          <p:cNvPr id="743" name="Google Shape;743;g2e52742f825_0_14"/>
          <p:cNvSpPr txBox="1"/>
          <p:nvPr>
            <p:ph idx="1" type="body"/>
          </p:nvPr>
        </p:nvSpPr>
        <p:spPr>
          <a:xfrm>
            <a:off x="937700" y="1986000"/>
            <a:ext cx="5013000" cy="1171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baseline architecture is based on PilotNet (Bojarski et al. 2016), named PilotNet*.</a:t>
            </a:r>
            <a:endParaRPr sz="2400">
              <a:latin typeface="Calibri"/>
              <a:ea typeface="Calibri"/>
              <a:cs typeface="Calibri"/>
              <a:sym typeface="Calibri"/>
            </a:endParaRPr>
          </a:p>
        </p:txBody>
      </p:sp>
      <p:sp>
        <p:nvSpPr>
          <p:cNvPr id="744" name="Google Shape;744;g2e52742f825_0_1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45" name="Google Shape;745;g2e52742f825_0_14"/>
          <p:cNvPicPr preferRelativeResize="0"/>
          <p:nvPr/>
        </p:nvPicPr>
        <p:blipFill rotWithShape="1">
          <a:blip r:embed="rId3">
            <a:alphaModFix/>
          </a:blip>
          <a:srcRect b="0" l="0" r="0" t="0"/>
          <a:stretch/>
        </p:blipFill>
        <p:spPr>
          <a:xfrm>
            <a:off x="6361108" y="1020964"/>
            <a:ext cx="2373816" cy="3649375"/>
          </a:xfrm>
          <a:prstGeom prst="rect">
            <a:avLst/>
          </a:prstGeom>
          <a:noFill/>
          <a:ln>
            <a:noFill/>
          </a:ln>
        </p:spPr>
      </p:pic>
      <p:sp>
        <p:nvSpPr>
          <p:cNvPr id="746" name="Google Shape;746;g2e52742f825_0_1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2e52742f825_0_21"/>
          <p:cNvSpPr txBox="1"/>
          <p:nvPr>
            <p:ph type="title"/>
          </p:nvPr>
        </p:nvSpPr>
        <p:spPr>
          <a:xfrm>
            <a:off x="1350000" y="1"/>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Optimizing E2E IL models for lane-follow robot control</a:t>
            </a:r>
            <a:endParaRPr b="0" sz="3000" strike="noStrike">
              <a:solidFill>
                <a:srgbClr val="AB1E23"/>
              </a:solidFill>
              <a:latin typeface="Arial"/>
              <a:ea typeface="Arial"/>
              <a:cs typeface="Arial"/>
              <a:sym typeface="Arial"/>
            </a:endParaRPr>
          </a:p>
        </p:txBody>
      </p:sp>
      <p:sp>
        <p:nvSpPr>
          <p:cNvPr id="752" name="Google Shape;752;g2e52742f825_0_21"/>
          <p:cNvSpPr txBox="1"/>
          <p:nvPr>
            <p:ph idx="1" type="body"/>
          </p:nvPr>
        </p:nvSpPr>
        <p:spPr>
          <a:xfrm>
            <a:off x="937700" y="1515625"/>
            <a:ext cx="5014500" cy="1900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Optimizations used:</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Quantization (float16, int8).</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Pruning.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Fine tuning (retraining).</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Clustering.</a:t>
            </a:r>
            <a:endParaRPr sz="2400">
              <a:latin typeface="Calibri"/>
              <a:ea typeface="Calibri"/>
              <a:cs typeface="Calibri"/>
              <a:sym typeface="Calibri"/>
            </a:endParaRPr>
          </a:p>
        </p:txBody>
      </p:sp>
      <p:sp>
        <p:nvSpPr>
          <p:cNvPr id="753" name="Google Shape;753;g2e52742f825_0_2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54" name="Google Shape;754;g2e52742f825_0_21"/>
          <p:cNvPicPr preferRelativeResize="0"/>
          <p:nvPr/>
        </p:nvPicPr>
        <p:blipFill rotWithShape="1">
          <a:blip r:embed="rId3">
            <a:alphaModFix/>
          </a:blip>
          <a:srcRect b="0" l="0" r="0" t="0"/>
          <a:stretch/>
        </p:blipFill>
        <p:spPr>
          <a:xfrm>
            <a:off x="6119750" y="810000"/>
            <a:ext cx="2734301" cy="4285482"/>
          </a:xfrm>
          <a:prstGeom prst="rect">
            <a:avLst/>
          </a:prstGeom>
          <a:noFill/>
          <a:ln>
            <a:noFill/>
          </a:ln>
        </p:spPr>
      </p:pic>
      <p:sp>
        <p:nvSpPr>
          <p:cNvPr id="755" name="Google Shape;755;g2e52742f825_0_21"/>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2e52742f825_0_2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Assessment of Models</a:t>
            </a:r>
            <a:endParaRPr b="0" sz="3000" strike="noStrike">
              <a:solidFill>
                <a:srgbClr val="AB1E23"/>
              </a:solidFill>
              <a:latin typeface="Arial"/>
              <a:ea typeface="Arial"/>
              <a:cs typeface="Arial"/>
              <a:sym typeface="Arial"/>
            </a:endParaRPr>
          </a:p>
        </p:txBody>
      </p:sp>
      <p:sp>
        <p:nvSpPr>
          <p:cNvPr id="761" name="Google Shape;761;g2e52742f825_0_28"/>
          <p:cNvSpPr txBox="1"/>
          <p:nvPr>
            <p:ph idx="1" type="body"/>
          </p:nvPr>
        </p:nvSpPr>
        <p:spPr>
          <a:xfrm>
            <a:off x="945100" y="1326600"/>
            <a:ext cx="4311000" cy="24903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Behavior Metrics.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 addition to the simulator's metrics:</a:t>
            </a:r>
            <a:endParaRPr sz="2400">
              <a:latin typeface="Calibri"/>
              <a:ea typeface="Calibri"/>
              <a:cs typeface="Calibri"/>
              <a:sym typeface="Calibri"/>
            </a:endParaRPr>
          </a:p>
          <a:p>
            <a:pPr indent="-380999"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Controller frequency.</a:t>
            </a:r>
            <a:endParaRPr sz="2400">
              <a:latin typeface="Calibri"/>
              <a:ea typeface="Calibri"/>
              <a:cs typeface="Calibri"/>
              <a:sym typeface="Calibri"/>
            </a:endParaRPr>
          </a:p>
          <a:p>
            <a:pPr indent="-380999"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GPU inference frequency.</a:t>
            </a:r>
            <a:endParaRPr sz="2400">
              <a:latin typeface="Calibri"/>
              <a:ea typeface="Calibri"/>
              <a:cs typeface="Calibri"/>
              <a:sym typeface="Calibri"/>
            </a:endParaRPr>
          </a:p>
          <a:p>
            <a:pPr indent="-380999"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Position deviation mean per km.</a:t>
            </a:r>
            <a:endParaRPr sz="2400">
              <a:latin typeface="Calibri"/>
              <a:ea typeface="Calibri"/>
              <a:cs typeface="Calibri"/>
              <a:sym typeface="Calibri"/>
            </a:endParaRPr>
          </a:p>
          <a:p>
            <a:pPr indent="-380999" lvl="1" marL="9144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Successful runs.</a:t>
            </a:r>
            <a:endParaRPr sz="2400">
              <a:latin typeface="Calibri"/>
              <a:ea typeface="Calibri"/>
              <a:cs typeface="Calibri"/>
              <a:sym typeface="Calibri"/>
            </a:endParaRPr>
          </a:p>
        </p:txBody>
      </p:sp>
      <p:sp>
        <p:nvSpPr>
          <p:cNvPr id="762" name="Google Shape;762;g2e52742f825_0_2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63" name="Google Shape;763;g2e52742f825_0_28"/>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764" name="Google Shape;764;g2e52742f825_0_28"/>
          <p:cNvPicPr preferRelativeResize="0"/>
          <p:nvPr/>
        </p:nvPicPr>
        <p:blipFill rotWithShape="1">
          <a:blip r:embed="rId3">
            <a:alphaModFix/>
          </a:blip>
          <a:srcRect b="0" l="0" r="0" t="0"/>
          <a:stretch/>
        </p:blipFill>
        <p:spPr>
          <a:xfrm>
            <a:off x="5256100" y="1290825"/>
            <a:ext cx="3686349" cy="2561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e48a528fe3_0_7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History</a:t>
            </a:r>
            <a:endParaRPr b="0" sz="3000" strike="noStrike">
              <a:solidFill>
                <a:srgbClr val="AB1E23"/>
              </a:solidFill>
              <a:latin typeface="Arial"/>
              <a:ea typeface="Arial"/>
              <a:cs typeface="Arial"/>
              <a:sym typeface="Arial"/>
            </a:endParaRPr>
          </a:p>
        </p:txBody>
      </p:sp>
      <p:sp>
        <p:nvSpPr>
          <p:cNvPr id="196" name="Google Shape;196;g2e48a528fe3_0_77"/>
          <p:cNvSpPr txBox="1"/>
          <p:nvPr>
            <p:ph idx="1" type="body"/>
          </p:nvPr>
        </p:nvSpPr>
        <p:spPr>
          <a:xfrm>
            <a:off x="945000" y="810000"/>
            <a:ext cx="7965000" cy="1692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First examples in the 80s: Navlab 1 (1986), ALVINN (1989)…</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DARPA Grand Challenge (2004) and DARPA Urban Challenge (2007).</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Advanced driver-assistance systems (ADAS).</a:t>
            </a:r>
            <a:endParaRPr sz="2400">
              <a:latin typeface="Calibri"/>
              <a:ea typeface="Calibri"/>
              <a:cs typeface="Calibri"/>
              <a:sym typeface="Calibri"/>
            </a:endParaRPr>
          </a:p>
        </p:txBody>
      </p:sp>
      <p:sp>
        <p:nvSpPr>
          <p:cNvPr id="197" name="Google Shape;197;g2e48a528fe3_0_7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198" name="Google Shape;198;g2e48a528fe3_0_77"/>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199" name="Google Shape;199;g2e48a528fe3_0_77"/>
          <p:cNvPicPr preferRelativeResize="0"/>
          <p:nvPr/>
        </p:nvPicPr>
        <p:blipFill>
          <a:blip r:embed="rId3">
            <a:alphaModFix/>
          </a:blip>
          <a:stretch>
            <a:fillRect/>
          </a:stretch>
        </p:blipFill>
        <p:spPr>
          <a:xfrm>
            <a:off x="3806539" y="2860125"/>
            <a:ext cx="2523435" cy="1320599"/>
          </a:xfrm>
          <a:prstGeom prst="rect">
            <a:avLst/>
          </a:prstGeom>
          <a:noFill/>
          <a:ln>
            <a:noFill/>
          </a:ln>
        </p:spPr>
      </p:pic>
      <p:pic>
        <p:nvPicPr>
          <p:cNvPr descr="Navlab 1 project | Controlar" id="200" name="Google Shape;200;g2e48a528fe3_0_77"/>
          <p:cNvPicPr preferRelativeResize="0"/>
          <p:nvPr/>
        </p:nvPicPr>
        <p:blipFill>
          <a:blip r:embed="rId4">
            <a:alphaModFix/>
          </a:blip>
          <a:stretch>
            <a:fillRect/>
          </a:stretch>
        </p:blipFill>
        <p:spPr>
          <a:xfrm>
            <a:off x="1253887" y="2864278"/>
            <a:ext cx="2515025" cy="1320600"/>
          </a:xfrm>
          <a:prstGeom prst="rect">
            <a:avLst/>
          </a:prstGeom>
          <a:noFill/>
          <a:ln>
            <a:noFill/>
          </a:ln>
        </p:spPr>
      </p:pic>
      <p:pic>
        <p:nvPicPr>
          <p:cNvPr descr="The Drive for Autonomous Vehicles: The DARPA Grand Challenge | HeroX" id="201" name="Google Shape;201;g2e48a528fe3_0_77"/>
          <p:cNvPicPr preferRelativeResize="0"/>
          <p:nvPr/>
        </p:nvPicPr>
        <p:blipFill>
          <a:blip r:embed="rId5">
            <a:alphaModFix/>
          </a:blip>
          <a:stretch>
            <a:fillRect/>
          </a:stretch>
        </p:blipFill>
        <p:spPr>
          <a:xfrm>
            <a:off x="6367612" y="2855975"/>
            <a:ext cx="2233503" cy="13288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2e52742f825_0_3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 Offline evaluation</a:t>
            </a:r>
            <a:endParaRPr b="0" sz="3000" strike="noStrike">
              <a:solidFill>
                <a:srgbClr val="AB1E23"/>
              </a:solidFill>
              <a:latin typeface="Arial"/>
              <a:ea typeface="Arial"/>
              <a:cs typeface="Arial"/>
              <a:sym typeface="Arial"/>
            </a:endParaRPr>
          </a:p>
        </p:txBody>
      </p:sp>
      <p:sp>
        <p:nvSpPr>
          <p:cNvPr id="770" name="Google Shape;770;g2e52742f825_0_35"/>
          <p:cNvSpPr txBox="1"/>
          <p:nvPr>
            <p:ph idx="1" type="body"/>
          </p:nvPr>
        </p:nvSpPr>
        <p:spPr>
          <a:xfrm>
            <a:off x="959575" y="1071600"/>
            <a:ext cx="4156500" cy="38388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Model size reduction (12x int8 quantization).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GPU inference frequency improves.</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135x TensorRT int8 quantization.</a:t>
            </a:r>
            <a:endParaRPr sz="2400">
              <a:latin typeface="Calibri"/>
              <a:ea typeface="Calibri"/>
              <a:cs typeface="Calibri"/>
              <a:sym typeface="Calibri"/>
            </a:endParaRPr>
          </a:p>
          <a:p>
            <a:pPr indent="-369569"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50x framework-specific int8 quantization.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Similar MSE.</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Combination of optimizations generates best case: PCQAT (Sparsity and cluster preserving quantization aware training).</a:t>
            </a:r>
            <a:endParaRPr sz="2400">
              <a:latin typeface="Calibri"/>
              <a:ea typeface="Calibri"/>
              <a:cs typeface="Calibri"/>
              <a:sym typeface="Calibri"/>
            </a:endParaRPr>
          </a:p>
        </p:txBody>
      </p:sp>
      <p:sp>
        <p:nvSpPr>
          <p:cNvPr id="771" name="Google Shape;771;g2e52742f825_0_3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72" name="Google Shape;772;g2e52742f825_0_35"/>
          <p:cNvPicPr preferRelativeResize="0"/>
          <p:nvPr/>
        </p:nvPicPr>
        <p:blipFill rotWithShape="1">
          <a:blip r:embed="rId3">
            <a:alphaModFix/>
          </a:blip>
          <a:srcRect b="0" l="0" r="0" t="0"/>
          <a:stretch/>
        </p:blipFill>
        <p:spPr>
          <a:xfrm>
            <a:off x="3417772" y="2945500"/>
            <a:ext cx="325029" cy="347501"/>
          </a:xfrm>
          <a:prstGeom prst="rect">
            <a:avLst/>
          </a:prstGeom>
          <a:noFill/>
          <a:ln>
            <a:noFill/>
          </a:ln>
        </p:spPr>
      </p:pic>
      <p:pic>
        <p:nvPicPr>
          <p:cNvPr id="773" name="Google Shape;773;g2e52742f825_0_35"/>
          <p:cNvPicPr preferRelativeResize="0"/>
          <p:nvPr/>
        </p:nvPicPr>
        <p:blipFill rotWithShape="1">
          <a:blip r:embed="rId4">
            <a:alphaModFix/>
          </a:blip>
          <a:srcRect b="0" l="0" r="0" t="0"/>
          <a:stretch/>
        </p:blipFill>
        <p:spPr>
          <a:xfrm>
            <a:off x="3761062" y="2945501"/>
            <a:ext cx="287001" cy="347499"/>
          </a:xfrm>
          <a:prstGeom prst="rect">
            <a:avLst/>
          </a:prstGeom>
          <a:noFill/>
          <a:ln>
            <a:noFill/>
          </a:ln>
        </p:spPr>
      </p:pic>
      <p:pic>
        <p:nvPicPr>
          <p:cNvPr id="774" name="Google Shape;774;g2e52742f825_0_35"/>
          <p:cNvPicPr preferRelativeResize="0"/>
          <p:nvPr/>
        </p:nvPicPr>
        <p:blipFill rotWithShape="1">
          <a:blip r:embed="rId5">
            <a:alphaModFix/>
          </a:blip>
          <a:srcRect b="0" l="0" r="0" t="0"/>
          <a:stretch/>
        </p:blipFill>
        <p:spPr>
          <a:xfrm>
            <a:off x="3417776" y="2328927"/>
            <a:ext cx="778524" cy="485650"/>
          </a:xfrm>
          <a:prstGeom prst="rect">
            <a:avLst/>
          </a:prstGeom>
          <a:noFill/>
          <a:ln>
            <a:noFill/>
          </a:ln>
        </p:spPr>
      </p:pic>
      <p:sp>
        <p:nvSpPr>
          <p:cNvPr id="775" name="Google Shape;775;g2e52742f825_0_35"/>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descr="We create a model for driving autonomously that is able to follow the lane using imitation learning and bird-eye view. We train only with 3 circuits and an unrestricted maximum speed in, so we obtain faster behaviors. The model receives the previous speed and the current image when predicting the control commands.&#10;&#10;This policy is able to drive in never seen scenarios!&#10;&#10;Mor information: https://github.com/JdeRobot/BehaviorMetrics" id="776" name="Google Shape;776;g2e52742f825_0_35" title="Improved Imitation learning with Bird-eye view for follow-lane autonomous driving in CARLA simulator">
            <a:hlinkClick r:id="rId6"/>
          </p:cNvPr>
          <p:cNvPicPr preferRelativeResize="0"/>
          <p:nvPr/>
        </p:nvPicPr>
        <p:blipFill rotWithShape="1">
          <a:blip r:embed="rId7">
            <a:alphaModFix/>
          </a:blip>
          <a:srcRect b="0" l="0" r="0" t="0"/>
          <a:stretch/>
        </p:blipFill>
        <p:spPr>
          <a:xfrm>
            <a:off x="5079625" y="1438861"/>
            <a:ext cx="4028050" cy="22657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2e52742f825_0_4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 Online evaluation</a:t>
            </a:r>
            <a:endParaRPr b="0" sz="3000" strike="noStrike">
              <a:solidFill>
                <a:srgbClr val="AB1E23"/>
              </a:solidFill>
              <a:latin typeface="Arial"/>
              <a:ea typeface="Arial"/>
              <a:cs typeface="Arial"/>
              <a:sym typeface="Arial"/>
            </a:endParaRPr>
          </a:p>
        </p:txBody>
      </p:sp>
      <p:sp>
        <p:nvSpPr>
          <p:cNvPr id="782" name="Google Shape;782;g2e52742f825_0_42"/>
          <p:cNvSpPr txBox="1"/>
          <p:nvPr>
            <p:ph idx="1" type="body"/>
          </p:nvPr>
        </p:nvSpPr>
        <p:spPr>
          <a:xfrm>
            <a:off x="945000" y="1046100"/>
            <a:ext cx="4140300" cy="3806100"/>
          </a:xfrm>
          <a:prstGeom prst="rect">
            <a:avLst/>
          </a:prstGeom>
          <a:noFill/>
          <a:ln>
            <a:noFill/>
          </a:ln>
        </p:spPr>
        <p:txBody>
          <a:bodyPr anchorCtr="0" anchor="t" bIns="0" lIns="0" spcFirstLastPara="1" rIns="0" wrap="square" tIns="0">
            <a:normAutofit fontScale="92500" lnSpcReduction="20000"/>
          </a:bodyPr>
          <a:lstStyle/>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Higher controller frequency.</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Faster models: int8 (47x TF, 2.3x PyTorch).</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Similar mean position deviation and average speed.</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Previous insights are applicable.</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No decision quality degradation in online evaluation.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Faster and smaller models.</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TF and PyTorch similar. TensorRT best.</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Optimization limits require tuning.</a:t>
            </a:r>
            <a:endParaRPr sz="2400">
              <a:latin typeface="Calibri"/>
              <a:ea typeface="Calibri"/>
              <a:cs typeface="Calibri"/>
              <a:sym typeface="Calibri"/>
            </a:endParaRPr>
          </a:p>
        </p:txBody>
      </p:sp>
      <p:sp>
        <p:nvSpPr>
          <p:cNvPr id="783" name="Google Shape;783;g2e52742f825_0_4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784" name="Google Shape;784;g2e52742f825_0_42"/>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pic>
        <p:nvPicPr>
          <p:cNvPr id="785" name="Google Shape;785;g2e52742f825_0_42"/>
          <p:cNvPicPr preferRelativeResize="0"/>
          <p:nvPr/>
        </p:nvPicPr>
        <p:blipFill rotWithShape="1">
          <a:blip r:embed="rId3">
            <a:alphaModFix/>
          </a:blip>
          <a:srcRect b="0" l="0" r="0" t="0"/>
          <a:stretch/>
        </p:blipFill>
        <p:spPr>
          <a:xfrm>
            <a:off x="5428550" y="1274950"/>
            <a:ext cx="3671726" cy="29527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2e52742f825_0_49"/>
          <p:cNvSpPr txBox="1"/>
          <p:nvPr>
            <p:ph type="title"/>
          </p:nvPr>
        </p:nvSpPr>
        <p:spPr>
          <a:xfrm>
            <a:off x="945000" y="0"/>
            <a:ext cx="79650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 Inference freq. and Quality of Decisions in Robot Control Performance</a:t>
            </a:r>
            <a:endParaRPr b="0" sz="3000" strike="noStrike">
              <a:solidFill>
                <a:srgbClr val="AB1E23"/>
              </a:solidFill>
              <a:latin typeface="Arial"/>
              <a:ea typeface="Arial"/>
              <a:cs typeface="Arial"/>
              <a:sym typeface="Arial"/>
            </a:endParaRPr>
          </a:p>
        </p:txBody>
      </p:sp>
      <p:sp>
        <p:nvSpPr>
          <p:cNvPr id="791" name="Google Shape;791;g2e52742f825_0_49"/>
          <p:cNvSpPr txBox="1"/>
          <p:nvPr>
            <p:ph idx="1" type="body"/>
          </p:nvPr>
        </p:nvSpPr>
        <p:spPr>
          <a:xfrm>
            <a:off x="945000" y="1050425"/>
            <a:ext cx="3627000" cy="3721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Quality changes when the frequency of decisions is changed in the robot control.</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Optimizing benefits control quality since in limited hardware, it may be critical to generate decisions above the turning point.</a:t>
            </a:r>
            <a:endParaRPr sz="2400">
              <a:latin typeface="Calibri"/>
              <a:ea typeface="Calibri"/>
              <a:cs typeface="Calibri"/>
              <a:sym typeface="Calibri"/>
            </a:endParaRPr>
          </a:p>
        </p:txBody>
      </p:sp>
      <p:sp>
        <p:nvSpPr>
          <p:cNvPr id="792" name="Google Shape;792;g2e52742f825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793" name="Google Shape;793;g2e52742f825_0_49"/>
          <p:cNvPicPr preferRelativeResize="0"/>
          <p:nvPr/>
        </p:nvPicPr>
        <p:blipFill rotWithShape="1">
          <a:blip r:embed="rId3">
            <a:alphaModFix/>
          </a:blip>
          <a:srcRect b="0" l="0" r="0" t="0"/>
          <a:stretch/>
        </p:blipFill>
        <p:spPr>
          <a:xfrm>
            <a:off x="4572000" y="1398924"/>
            <a:ext cx="4571999" cy="2133611"/>
          </a:xfrm>
          <a:prstGeom prst="rect">
            <a:avLst/>
          </a:prstGeom>
          <a:noFill/>
          <a:ln>
            <a:noFill/>
          </a:ln>
        </p:spPr>
      </p:pic>
      <p:sp>
        <p:nvSpPr>
          <p:cNvPr id="794" name="Google Shape;794;g2e52742f825_0_49"/>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g2e52742f825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800" name="Google Shape;800;g2e52742f825_0_56"/>
          <p:cNvSpPr txBox="1"/>
          <p:nvPr>
            <p:ph idx="1" type="body"/>
          </p:nvPr>
        </p:nvSpPr>
        <p:spPr>
          <a:xfrm>
            <a:off x="952275" y="1129525"/>
            <a:ext cx="7965000" cy="2672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Optimizations improve the system performance (controller speed-up without losing decision quality).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Offline and online evaluation.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Optimized models have wider range of application (edge devices).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optimizations and hardware-specific optimizations generate the best models.</a:t>
            </a:r>
            <a:endParaRPr sz="2400">
              <a:latin typeface="Calibri"/>
              <a:ea typeface="Calibri"/>
              <a:cs typeface="Calibri"/>
              <a:sym typeface="Calibri"/>
            </a:endParaRPr>
          </a:p>
        </p:txBody>
      </p:sp>
      <p:sp>
        <p:nvSpPr>
          <p:cNvPr id="801" name="Google Shape;801;g2e52742f825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02" name="Google Shape;802;g2e52742f825_0_56"/>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Optimization of E2E AD driving control</a:t>
            </a:r>
            <a:endParaRPr>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g2e63bd72d8b_0_18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08" name="Google Shape;808;g2e63bd72d8b_0_187"/>
          <p:cNvSpPr txBox="1"/>
          <p:nvPr>
            <p:ph type="title"/>
          </p:nvPr>
        </p:nvSpPr>
        <p:spPr>
          <a:xfrm>
            <a:off x="1419875" y="2212644"/>
            <a:ext cx="7336500" cy="718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5000">
                <a:solidFill>
                  <a:srgbClr val="AB1E23"/>
                </a:solidFill>
              </a:rPr>
              <a:t>Driving in traffic</a:t>
            </a:r>
            <a:endParaRPr b="0" sz="5000" strike="noStrike">
              <a:solidFill>
                <a:srgbClr val="AB1E23"/>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2e48a528fe3_0_49"/>
          <p:cNvSpPr txBox="1"/>
          <p:nvPr>
            <p:ph type="title"/>
          </p:nvPr>
        </p:nvSpPr>
        <p:spPr>
          <a:xfrm>
            <a:off x="1350000" y="0"/>
            <a:ext cx="7336500" cy="810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814" name="Google Shape;814;g2e48a528fe3_0_49"/>
          <p:cNvSpPr txBox="1"/>
          <p:nvPr>
            <p:ph idx="1" type="body"/>
          </p:nvPr>
        </p:nvSpPr>
        <p:spPr>
          <a:xfrm>
            <a:off x="945000" y="1504700"/>
            <a:ext cx="7965000" cy="1951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A shallow E2E vision-based DL approach for autonomous driving in traffic scenarios.</a:t>
            </a:r>
            <a:endParaRPr b="1"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Goals: follow the lane and maintain a safe distance from possible preceding vehicles.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prioritize simplicity of the model.</a:t>
            </a:r>
            <a:endParaRPr sz="2400">
              <a:latin typeface="Calibri"/>
              <a:ea typeface="Calibri"/>
              <a:cs typeface="Calibri"/>
              <a:sym typeface="Calibri"/>
            </a:endParaRPr>
          </a:p>
        </p:txBody>
      </p:sp>
      <p:sp>
        <p:nvSpPr>
          <p:cNvPr id="815" name="Google Shape;815;g2e48a528fe3_0_49"/>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816" name="Google Shape;816;g2e48a528fe3_0_4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17" name="Google Shape;817;g2e48a528fe3_0_49"/>
          <p:cNvSpPr txBox="1"/>
          <p:nvPr>
            <p:ph idx="1" type="body"/>
          </p:nvPr>
        </p:nvSpPr>
        <p:spPr>
          <a:xfrm>
            <a:off x="945000" y="4597100"/>
            <a:ext cx="7965000" cy="54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935"/>
              <a:buNone/>
            </a:pPr>
            <a:r>
              <a:rPr lang="en" u="sng">
                <a:solidFill>
                  <a:srgbClr val="434343"/>
                </a:solidFill>
                <a:latin typeface="Calibri"/>
                <a:ea typeface="Calibri"/>
                <a:cs typeface="Calibri"/>
                <a:sym typeface="Calibri"/>
              </a:rPr>
              <a:t>S. Paniego</a:t>
            </a:r>
            <a:r>
              <a:rPr lang="en">
                <a:solidFill>
                  <a:srgbClr val="434343"/>
                </a:solidFill>
                <a:latin typeface="Calibri"/>
                <a:ea typeface="Calibri"/>
                <a:cs typeface="Calibri"/>
                <a:sym typeface="Calibri"/>
              </a:rPr>
              <a:t>, E. Sinohara, and J. M. Cañas, “Autonomous Driving in Traffic with End-to-End Vision-based Deep Learning,” Neurocomputing, 2024. doi: 10.1016/j.neucom.2024.127874. [Online]. Available: https://www.sciencedirect.com/science/article/pii/S0925231224006453</a:t>
            </a:r>
            <a:endParaRPr>
              <a:solidFill>
                <a:srgbClr val="434343"/>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g2e52742f825_0_7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for driving in traffic</a:t>
            </a:r>
            <a:endParaRPr b="0" sz="3000" strike="noStrike">
              <a:solidFill>
                <a:srgbClr val="AB1E23"/>
              </a:solidFill>
              <a:latin typeface="Arial"/>
              <a:ea typeface="Arial"/>
              <a:cs typeface="Arial"/>
              <a:sym typeface="Arial"/>
            </a:endParaRPr>
          </a:p>
        </p:txBody>
      </p:sp>
      <p:sp>
        <p:nvSpPr>
          <p:cNvPr id="823" name="Google Shape;823;g2e52742f825_0_71"/>
          <p:cNvSpPr txBox="1"/>
          <p:nvPr>
            <p:ph idx="1" type="body"/>
          </p:nvPr>
        </p:nvSpPr>
        <p:spPr>
          <a:xfrm>
            <a:off x="945000" y="810000"/>
            <a:ext cx="3921600" cy="40500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Dataset extracted from expert agent behavior.</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Traffic-0:</a:t>
            </a:r>
            <a:r>
              <a:rPr lang="en" sz="2400">
                <a:latin typeface="Calibri"/>
                <a:ea typeface="Calibri"/>
                <a:cs typeface="Calibri"/>
                <a:sym typeface="Calibri"/>
              </a:rPr>
              <a:t> does not consider traffic.</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Traffic-1:</a:t>
            </a:r>
            <a:r>
              <a:rPr lang="en" sz="2400">
                <a:latin typeface="Calibri"/>
                <a:ea typeface="Calibri"/>
                <a:cs typeface="Calibri"/>
                <a:sym typeface="Calibri"/>
              </a:rPr>
              <a:t> includes one type of front vehicle.</a:t>
            </a:r>
            <a:endParaRPr sz="2400">
              <a:latin typeface="Calibri"/>
              <a:ea typeface="Calibri"/>
              <a:cs typeface="Calibri"/>
              <a:sym typeface="Calibri"/>
            </a:endParaRPr>
          </a:p>
          <a:p>
            <a:pPr indent="-381000" lvl="1" marL="914400" marR="0" rtl="0" algn="l">
              <a:lnSpc>
                <a:spcPct val="100000"/>
              </a:lnSpc>
              <a:spcBef>
                <a:spcPts val="0"/>
              </a:spcBef>
              <a:spcAft>
                <a:spcPts val="0"/>
              </a:spcAft>
              <a:buSzPts val="2400"/>
              <a:buFont typeface="Calibri"/>
              <a:buChar char="○"/>
            </a:pPr>
            <a:r>
              <a:rPr b="1" lang="en" sz="2400">
                <a:latin typeface="Calibri"/>
                <a:ea typeface="Calibri"/>
                <a:cs typeface="Calibri"/>
                <a:sym typeface="Calibri"/>
              </a:rPr>
              <a:t>Traffic-6:</a:t>
            </a:r>
            <a:r>
              <a:rPr lang="en" sz="2400">
                <a:latin typeface="Calibri"/>
                <a:ea typeface="Calibri"/>
                <a:cs typeface="Calibri"/>
                <a:sym typeface="Calibri"/>
              </a:rPr>
              <a:t> includes 5 other vehicles including vans and three urban cars of different sizes and colors.</a:t>
            </a:r>
            <a:endParaRPr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824" name="Google Shape;824;g2e52742f825_0_7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25" name="Google Shape;825;g2e52742f825_0_71"/>
          <p:cNvPicPr preferRelativeResize="0"/>
          <p:nvPr/>
        </p:nvPicPr>
        <p:blipFill rotWithShape="1">
          <a:blip r:embed="rId3">
            <a:alphaModFix/>
          </a:blip>
          <a:srcRect b="0" l="0" r="0" t="0"/>
          <a:stretch/>
        </p:blipFill>
        <p:spPr>
          <a:xfrm>
            <a:off x="5505591" y="1316650"/>
            <a:ext cx="3314560" cy="2510200"/>
          </a:xfrm>
          <a:prstGeom prst="rect">
            <a:avLst/>
          </a:prstGeom>
          <a:noFill/>
          <a:ln>
            <a:noFill/>
          </a:ln>
        </p:spPr>
      </p:pic>
      <p:sp>
        <p:nvSpPr>
          <p:cNvPr id="826" name="Google Shape;826;g2e52742f825_0_71"/>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g2e52742f825_0_78"/>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Imitation learning for driving in traffic</a:t>
            </a:r>
            <a:endParaRPr b="0" sz="3000" strike="noStrike">
              <a:solidFill>
                <a:srgbClr val="AB1E23"/>
              </a:solidFill>
              <a:latin typeface="Arial"/>
              <a:ea typeface="Arial"/>
              <a:cs typeface="Arial"/>
              <a:sym typeface="Arial"/>
            </a:endParaRPr>
          </a:p>
        </p:txBody>
      </p:sp>
      <p:sp>
        <p:nvSpPr>
          <p:cNvPr id="832" name="Google Shape;832;g2e52742f825_0_78"/>
          <p:cNvSpPr txBox="1"/>
          <p:nvPr>
            <p:ph idx="1" type="body"/>
          </p:nvPr>
        </p:nvSpPr>
        <p:spPr>
          <a:xfrm>
            <a:off x="945000" y="1508300"/>
            <a:ext cx="3819600" cy="1944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2 models are variations of PilotNet (</a:t>
            </a:r>
            <a:r>
              <a:rPr b="1" lang="en" sz="2400">
                <a:latin typeface="Calibri"/>
                <a:ea typeface="Calibri"/>
                <a:cs typeface="Calibri"/>
                <a:sym typeface="Calibri"/>
              </a:rPr>
              <a:t>PilotNet*</a:t>
            </a:r>
            <a:r>
              <a:rPr lang="en" sz="2400">
                <a:latin typeface="Calibri"/>
                <a:ea typeface="Calibri"/>
                <a:cs typeface="Calibri"/>
                <a:sym typeface="Calibri"/>
              </a:rPr>
              <a:t> and </a:t>
            </a:r>
            <a:r>
              <a:rPr b="1" lang="en" sz="2400">
                <a:latin typeface="Calibri"/>
                <a:ea typeface="Calibri"/>
                <a:cs typeface="Calibri"/>
                <a:sym typeface="Calibri"/>
              </a:rPr>
              <a:t>PilotNet**</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include oversampling during training. </a:t>
            </a:r>
            <a:endParaRPr sz="2400">
              <a:latin typeface="Calibri"/>
              <a:ea typeface="Calibri"/>
              <a:cs typeface="Calibri"/>
              <a:sym typeface="Calibri"/>
            </a:endParaRPr>
          </a:p>
        </p:txBody>
      </p:sp>
      <p:sp>
        <p:nvSpPr>
          <p:cNvPr id="833" name="Google Shape;833;g2e52742f825_0_7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34" name="Google Shape;834;g2e52742f825_0_78"/>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835" name="Google Shape;835;g2e52742f825_0_78"/>
          <p:cNvPicPr preferRelativeResize="0"/>
          <p:nvPr/>
        </p:nvPicPr>
        <p:blipFill rotWithShape="1">
          <a:blip r:embed="rId3">
            <a:alphaModFix/>
          </a:blip>
          <a:srcRect b="0" l="0" r="0" t="0"/>
          <a:stretch/>
        </p:blipFill>
        <p:spPr>
          <a:xfrm>
            <a:off x="4684736" y="852600"/>
            <a:ext cx="4459264" cy="34383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2e48a528fe3_0_718"/>
          <p:cNvSpPr txBox="1"/>
          <p:nvPr>
            <p:ph type="title"/>
          </p:nvPr>
        </p:nvSpPr>
        <p:spPr>
          <a:xfrm>
            <a:off x="1350000" y="0"/>
            <a:ext cx="7336500" cy="837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841" name="Google Shape;841;g2e48a528fe3_0_718"/>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42" name="Google Shape;842;g2e48a528fe3_0_718"/>
          <p:cNvPicPr preferRelativeResize="0"/>
          <p:nvPr/>
        </p:nvPicPr>
        <p:blipFill rotWithShape="1">
          <a:blip r:embed="rId3">
            <a:alphaModFix/>
          </a:blip>
          <a:srcRect b="0" l="0" r="0" t="0"/>
          <a:stretch/>
        </p:blipFill>
        <p:spPr>
          <a:xfrm>
            <a:off x="4572000" y="1096475"/>
            <a:ext cx="4233452" cy="3392123"/>
          </a:xfrm>
          <a:prstGeom prst="rect">
            <a:avLst/>
          </a:prstGeom>
          <a:noFill/>
          <a:ln>
            <a:noFill/>
          </a:ln>
        </p:spPr>
      </p:pic>
      <p:sp>
        <p:nvSpPr>
          <p:cNvPr id="843" name="Google Shape;843;g2e48a528fe3_0_718"/>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844" name="Google Shape;844;g2e48a528fe3_0_718"/>
          <p:cNvSpPr txBox="1"/>
          <p:nvPr>
            <p:ph idx="1" type="body"/>
          </p:nvPr>
        </p:nvSpPr>
        <p:spPr>
          <a:xfrm>
            <a:off x="952300" y="1403100"/>
            <a:ext cx="3819600" cy="2337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utilize activation heatmaps to understand where the models is paying attention during the decision making </a:t>
            </a:r>
            <a:r>
              <a:rPr b="1" lang="en" sz="2400">
                <a:latin typeface="Calibri"/>
                <a:ea typeface="Calibri"/>
                <a:cs typeface="Calibri"/>
                <a:sym typeface="Calibri"/>
              </a:rPr>
              <a:t>(Grad-CAM)</a:t>
            </a:r>
            <a:r>
              <a:rPr lang="en" sz="2400">
                <a:latin typeface="Calibri"/>
                <a:ea typeface="Calibri"/>
                <a:cs typeface="Calibri"/>
                <a:sym typeface="Calibri"/>
              </a:rPr>
              <a:t>.</a:t>
            </a:r>
            <a:endParaRPr sz="2400">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2e48a528fe3_0_69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Experimental setup</a:t>
            </a:r>
            <a:endParaRPr b="0" sz="3000" strike="noStrike">
              <a:solidFill>
                <a:srgbClr val="AB1E23"/>
              </a:solidFill>
              <a:latin typeface="Arial"/>
              <a:ea typeface="Arial"/>
              <a:cs typeface="Arial"/>
              <a:sym typeface="Arial"/>
            </a:endParaRPr>
          </a:p>
        </p:txBody>
      </p:sp>
      <p:sp>
        <p:nvSpPr>
          <p:cNvPr id="850" name="Google Shape;850;g2e48a528fe3_0_69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851" name="Google Shape;851;g2e48a528fe3_0_694"/>
          <p:cNvPicPr preferRelativeResize="0"/>
          <p:nvPr/>
        </p:nvPicPr>
        <p:blipFill rotWithShape="1">
          <a:blip r:embed="rId3">
            <a:alphaModFix/>
          </a:blip>
          <a:srcRect b="0" l="0" r="0" t="0"/>
          <a:stretch/>
        </p:blipFill>
        <p:spPr>
          <a:xfrm>
            <a:off x="4878425" y="1136850"/>
            <a:ext cx="4265574" cy="3062825"/>
          </a:xfrm>
          <a:prstGeom prst="rect">
            <a:avLst/>
          </a:prstGeom>
          <a:noFill/>
          <a:ln>
            <a:noFill/>
          </a:ln>
        </p:spPr>
      </p:pic>
      <p:sp>
        <p:nvSpPr>
          <p:cNvPr id="852" name="Google Shape;852;g2e48a528fe3_0_694"/>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
        <p:nvSpPr>
          <p:cNvPr id="853" name="Google Shape;853;g2e48a528fe3_0_694"/>
          <p:cNvSpPr txBox="1"/>
          <p:nvPr>
            <p:ph idx="1" type="body"/>
          </p:nvPr>
        </p:nvSpPr>
        <p:spPr>
          <a:xfrm>
            <a:off x="966850" y="1136850"/>
            <a:ext cx="3980100" cy="28698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use Behavior Metrics for the online evaluation, including new specialized metrics (</a:t>
            </a:r>
            <a:r>
              <a:rPr i="1" lang="en" sz="2400">
                <a:latin typeface="Calibri"/>
                <a:ea typeface="Calibri"/>
                <a:cs typeface="Calibri"/>
                <a:sym typeface="Calibri"/>
              </a:rPr>
              <a:t>distance to vehicle</a:t>
            </a:r>
            <a:r>
              <a:rPr lang="en" sz="2400">
                <a:latin typeface="Calibri"/>
                <a:ea typeface="Calibri"/>
                <a:cs typeface="Calibri"/>
                <a:sym typeface="Calibri"/>
              </a:rPr>
              <a:t>).</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With small changes to the architecture of PilotNet, it is possible to expand its application area widely.</a:t>
            </a:r>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e48a528fe3_0_8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Range of application</a:t>
            </a:r>
            <a:endParaRPr b="0" sz="3000" strike="noStrike">
              <a:solidFill>
                <a:srgbClr val="AB1E23"/>
              </a:solidFill>
              <a:latin typeface="Arial"/>
              <a:ea typeface="Arial"/>
              <a:cs typeface="Arial"/>
              <a:sym typeface="Arial"/>
            </a:endParaRPr>
          </a:p>
        </p:txBody>
      </p:sp>
      <p:sp>
        <p:nvSpPr>
          <p:cNvPr id="207" name="Google Shape;207;g2e48a528fe3_0_84"/>
          <p:cNvSpPr txBox="1"/>
          <p:nvPr>
            <p:ph idx="1" type="body"/>
          </p:nvPr>
        </p:nvSpPr>
        <p:spPr>
          <a:xfrm>
            <a:off x="945000" y="810000"/>
            <a:ext cx="7965000" cy="21801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Diverse range of environments and weather conditions.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Urban scenarios, roads, highways.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Use of maps.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Vast range of vehicle types.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Robustness is key (high-speed motion and humans passengers).</a:t>
            </a:r>
            <a:endParaRPr sz="2400">
              <a:latin typeface="Calibri"/>
              <a:ea typeface="Calibri"/>
              <a:cs typeface="Calibri"/>
              <a:sym typeface="Calibri"/>
            </a:endParaRPr>
          </a:p>
        </p:txBody>
      </p:sp>
      <p:sp>
        <p:nvSpPr>
          <p:cNvPr id="208" name="Google Shape;208;g2e48a528fe3_0_8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09" name="Google Shape;209;g2e48a528fe3_0_84"/>
          <p:cNvPicPr preferRelativeResize="0"/>
          <p:nvPr/>
        </p:nvPicPr>
        <p:blipFill rotWithShape="1">
          <a:blip r:embed="rId3">
            <a:alphaModFix/>
          </a:blip>
          <a:srcRect b="0" l="0" r="0" t="0"/>
          <a:stretch/>
        </p:blipFill>
        <p:spPr>
          <a:xfrm>
            <a:off x="561125" y="3204550"/>
            <a:ext cx="5330125" cy="1938950"/>
          </a:xfrm>
          <a:prstGeom prst="rect">
            <a:avLst/>
          </a:prstGeom>
          <a:noFill/>
          <a:ln>
            <a:noFill/>
          </a:ln>
        </p:spPr>
      </p:pic>
      <p:sp>
        <p:nvSpPr>
          <p:cNvPr id="210" name="Google Shape;210;g2e48a528fe3_0_84"/>
          <p:cNvSpPr txBox="1"/>
          <p:nvPr>
            <p:ph idx="11" type="ftr"/>
          </p:nvPr>
        </p:nvSpPr>
        <p:spPr>
          <a:xfrm rot="-5400000">
            <a:off x="-1435650"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pic>
        <p:nvPicPr>
          <p:cNvPr id="211" name="Google Shape;211;g2e48a528fe3_0_84"/>
          <p:cNvPicPr preferRelativeResize="0"/>
          <p:nvPr/>
        </p:nvPicPr>
        <p:blipFill>
          <a:blip r:embed="rId4">
            <a:alphaModFix/>
          </a:blip>
          <a:stretch>
            <a:fillRect/>
          </a:stretch>
        </p:blipFill>
        <p:spPr>
          <a:xfrm>
            <a:off x="5825525" y="3278350"/>
            <a:ext cx="3318474" cy="17913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2e52742f825_0_8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1: Execution without traffic</a:t>
            </a:r>
            <a:endParaRPr b="0" sz="3000" strike="noStrike">
              <a:solidFill>
                <a:srgbClr val="AB1E23"/>
              </a:solidFill>
              <a:latin typeface="Arial"/>
              <a:ea typeface="Arial"/>
              <a:cs typeface="Arial"/>
              <a:sym typeface="Arial"/>
            </a:endParaRPr>
          </a:p>
        </p:txBody>
      </p:sp>
      <p:sp>
        <p:nvSpPr>
          <p:cNvPr id="859" name="Google Shape;859;g2e52742f825_0_85"/>
          <p:cNvSpPr txBox="1"/>
          <p:nvPr>
            <p:ph idx="1" type="body"/>
          </p:nvPr>
        </p:nvSpPr>
        <p:spPr>
          <a:xfrm>
            <a:off x="945000" y="810000"/>
            <a:ext cx="7965000" cy="12081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All the combinations of model+dataset works correctly. The model trained with Traffic-6 is better in MPD and Lane invasions.</a:t>
            </a:r>
            <a:endParaRPr sz="2400">
              <a:latin typeface="Calibri"/>
              <a:ea typeface="Calibri"/>
              <a:cs typeface="Calibri"/>
              <a:sym typeface="Calibri"/>
            </a:endParaRPr>
          </a:p>
        </p:txBody>
      </p:sp>
      <p:sp>
        <p:nvSpPr>
          <p:cNvPr id="860" name="Google Shape;860;g2e52742f825_0_8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61" name="Google Shape;861;g2e52742f825_0_85"/>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862" name="Google Shape;862;g2e52742f825_0_85"/>
          <p:cNvPicPr preferRelativeResize="0"/>
          <p:nvPr/>
        </p:nvPicPr>
        <p:blipFill rotWithShape="1">
          <a:blip r:embed="rId3">
            <a:alphaModFix/>
          </a:blip>
          <a:srcRect b="0" l="0" r="0" t="0"/>
          <a:stretch/>
        </p:blipFill>
        <p:spPr>
          <a:xfrm>
            <a:off x="903750" y="2018101"/>
            <a:ext cx="7336501" cy="239186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g2e52742f825_0_9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2: Execution with traffic</a:t>
            </a:r>
            <a:endParaRPr b="0" sz="3000" strike="noStrike">
              <a:solidFill>
                <a:srgbClr val="AB1E23"/>
              </a:solidFill>
              <a:latin typeface="Arial"/>
              <a:ea typeface="Arial"/>
              <a:cs typeface="Arial"/>
              <a:sym typeface="Arial"/>
            </a:endParaRPr>
          </a:p>
        </p:txBody>
      </p:sp>
      <p:sp>
        <p:nvSpPr>
          <p:cNvPr id="868" name="Google Shape;868;g2e52742f825_0_92"/>
          <p:cNvSpPr txBox="1"/>
          <p:nvPr>
            <p:ph idx="1" type="body"/>
          </p:nvPr>
        </p:nvSpPr>
        <p:spPr>
          <a:xfrm>
            <a:off x="945000" y="810000"/>
            <a:ext cx="7965000" cy="7344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model trained with Traffic-6 is better for all the metrics.</a:t>
            </a:r>
            <a:endParaRPr i="1"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869" name="Google Shape;869;g2e52742f825_0_9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70" name="Google Shape;870;g2e52742f825_0_92"/>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871" name="Google Shape;871;g2e52742f825_0_92"/>
          <p:cNvPicPr preferRelativeResize="0"/>
          <p:nvPr/>
        </p:nvPicPr>
        <p:blipFill rotWithShape="1">
          <a:blip r:embed="rId3">
            <a:alphaModFix/>
          </a:blip>
          <a:srcRect b="0" l="0" r="0" t="0"/>
          <a:stretch/>
        </p:blipFill>
        <p:spPr>
          <a:xfrm>
            <a:off x="1203950" y="1171251"/>
            <a:ext cx="7628625" cy="2077025"/>
          </a:xfrm>
          <a:prstGeom prst="rect">
            <a:avLst/>
          </a:prstGeom>
          <a:noFill/>
          <a:ln>
            <a:noFill/>
          </a:ln>
        </p:spPr>
      </p:pic>
      <p:pic>
        <p:nvPicPr>
          <p:cNvPr id="872" name="Google Shape;872;g2e52742f825_0_92"/>
          <p:cNvPicPr preferRelativeResize="0"/>
          <p:nvPr/>
        </p:nvPicPr>
        <p:blipFill rotWithShape="1">
          <a:blip r:embed="rId4">
            <a:alphaModFix/>
          </a:blip>
          <a:srcRect b="0" l="0" r="0" t="0"/>
          <a:stretch/>
        </p:blipFill>
        <p:spPr>
          <a:xfrm>
            <a:off x="3432941" y="3248275"/>
            <a:ext cx="2989121" cy="18952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g2e52742f825_0_9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Experiment 3: generalization</a:t>
            </a:r>
            <a:endParaRPr b="0" sz="3000" strike="noStrike">
              <a:solidFill>
                <a:srgbClr val="AB1E23"/>
              </a:solidFill>
              <a:latin typeface="Arial"/>
              <a:ea typeface="Arial"/>
              <a:cs typeface="Arial"/>
              <a:sym typeface="Arial"/>
            </a:endParaRPr>
          </a:p>
        </p:txBody>
      </p:sp>
      <p:sp>
        <p:nvSpPr>
          <p:cNvPr id="878" name="Google Shape;878;g2e52742f825_0_99"/>
          <p:cNvSpPr txBox="1"/>
          <p:nvPr>
            <p:ph idx="1" type="body"/>
          </p:nvPr>
        </p:nvSpPr>
        <p:spPr>
          <a:xfrm>
            <a:off x="945000" y="810000"/>
            <a:ext cx="7965000" cy="945900"/>
          </a:xfrm>
          <a:prstGeom prst="rect">
            <a:avLst/>
          </a:prstGeom>
          <a:noFill/>
          <a:ln>
            <a:noFill/>
          </a:ln>
        </p:spPr>
        <p:txBody>
          <a:bodyPr anchorCtr="0" anchor="t" bIns="0" lIns="0" spcFirstLastPara="1" rIns="0" wrap="square" tIns="0">
            <a:normAutofit lnSpcReduction="2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model trained with Traffic-6 generalizes for a whole set of vehicles</a:t>
            </a:r>
            <a:endParaRPr i="1" sz="2400">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2400">
              <a:latin typeface="Calibri"/>
              <a:ea typeface="Calibri"/>
              <a:cs typeface="Calibri"/>
              <a:sym typeface="Calibri"/>
            </a:endParaRPr>
          </a:p>
        </p:txBody>
      </p:sp>
      <p:sp>
        <p:nvSpPr>
          <p:cNvPr id="879" name="Google Shape;879;g2e52742f825_0_9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80" name="Google Shape;880;g2e52742f825_0_99"/>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pic>
        <p:nvPicPr>
          <p:cNvPr id="881" name="Google Shape;881;g2e52742f825_0_99"/>
          <p:cNvPicPr preferRelativeResize="0"/>
          <p:nvPr/>
        </p:nvPicPr>
        <p:blipFill rotWithShape="1">
          <a:blip r:embed="rId3">
            <a:alphaModFix/>
          </a:blip>
          <a:srcRect b="0" l="0" r="0" t="0"/>
          <a:stretch/>
        </p:blipFill>
        <p:spPr>
          <a:xfrm>
            <a:off x="5209896" y="1595513"/>
            <a:ext cx="3340200" cy="3118150"/>
          </a:xfrm>
          <a:prstGeom prst="rect">
            <a:avLst/>
          </a:prstGeom>
          <a:noFill/>
          <a:ln>
            <a:noFill/>
          </a:ln>
        </p:spPr>
      </p:pic>
      <p:pic>
        <p:nvPicPr>
          <p:cNvPr id="882" name="Google Shape;882;g2e52742f825_0_99"/>
          <p:cNvPicPr preferRelativeResize="0"/>
          <p:nvPr/>
        </p:nvPicPr>
        <p:blipFill rotWithShape="1">
          <a:blip r:embed="rId4">
            <a:alphaModFix/>
          </a:blip>
          <a:srcRect b="0" l="0" r="0" t="0"/>
          <a:stretch/>
        </p:blipFill>
        <p:spPr>
          <a:xfrm>
            <a:off x="699403" y="1835537"/>
            <a:ext cx="4019973" cy="263812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2e4f61ca06a_0_82"/>
          <p:cNvSpPr txBox="1"/>
          <p:nvPr>
            <p:ph type="title"/>
          </p:nvPr>
        </p:nvSpPr>
        <p:spPr>
          <a:xfrm>
            <a:off x="1350000" y="1"/>
            <a:ext cx="7336500" cy="801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End-to-end vision-based autonomous driving in traffic</a:t>
            </a:r>
            <a:endParaRPr b="0" sz="3000" strike="noStrike">
              <a:solidFill>
                <a:srgbClr val="AB1E23"/>
              </a:solidFill>
              <a:latin typeface="Arial"/>
              <a:ea typeface="Arial"/>
              <a:cs typeface="Arial"/>
              <a:sym typeface="Arial"/>
            </a:endParaRPr>
          </a:p>
        </p:txBody>
      </p:sp>
      <p:sp>
        <p:nvSpPr>
          <p:cNvPr id="888" name="Google Shape;888;g2e4f61ca06a_0_8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This video showcases the driving capacity of the &quot;Follow Lane using onboard vision and imitation learning&quot; model with multiple vehicles of different shapes and colours.&#10;&#10;Code: https://github.com/RoboticsLabURJC/2022-tfm-enrique-shinohara&#10;To stay tune for more projects, follow us on twitter: https://twitter.com/jderobot" id="889" name="Google Shape;889;g2e4f61ca06a_0_82" title="Showcasing the social driving capacity with different front vehicles">
            <a:hlinkClick r:id="rId3"/>
          </p:cNvPr>
          <p:cNvPicPr preferRelativeResize="0"/>
          <p:nvPr/>
        </p:nvPicPr>
        <p:blipFill rotWithShape="1">
          <a:blip r:embed="rId4">
            <a:alphaModFix/>
          </a:blip>
          <a:srcRect b="0" l="0" r="0" t="0"/>
          <a:stretch/>
        </p:blipFill>
        <p:spPr>
          <a:xfrm>
            <a:off x="1515738" y="1173340"/>
            <a:ext cx="6112534" cy="3438300"/>
          </a:xfrm>
          <a:prstGeom prst="rect">
            <a:avLst/>
          </a:prstGeom>
          <a:noFill/>
          <a:ln>
            <a:noFill/>
          </a:ln>
        </p:spPr>
      </p:pic>
      <p:sp>
        <p:nvSpPr>
          <p:cNvPr id="890" name="Google Shape;890;g2e4f61ca06a_0_82"/>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g2e52742f825_0_10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a:t>
            </a:r>
            <a:endParaRPr b="0" sz="3000" strike="noStrike">
              <a:solidFill>
                <a:srgbClr val="AB1E23"/>
              </a:solidFill>
              <a:latin typeface="Arial"/>
              <a:ea typeface="Arial"/>
              <a:cs typeface="Arial"/>
              <a:sym typeface="Arial"/>
            </a:endParaRPr>
          </a:p>
        </p:txBody>
      </p:sp>
      <p:sp>
        <p:nvSpPr>
          <p:cNvPr id="896" name="Google Shape;896;g2e52742f825_0_106"/>
          <p:cNvSpPr txBox="1"/>
          <p:nvPr>
            <p:ph idx="1" type="body"/>
          </p:nvPr>
        </p:nvSpPr>
        <p:spPr>
          <a:xfrm>
            <a:off x="945000" y="1275150"/>
            <a:ext cx="7965000" cy="2593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Proposal for safe autonomous driving in traffic scenarios following and E2E vision-based approach with imitation learning and deep learning.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The shallow models slightly changed can drive in traffic situations successfully as proved experimentally.</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We also include a new metrics to Behavior Metrics.</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solidFill>
                  <a:schemeClr val="dk1"/>
                </a:solidFill>
                <a:latin typeface="Calibri"/>
                <a:ea typeface="Calibri"/>
                <a:cs typeface="Calibri"/>
                <a:sym typeface="Calibri"/>
              </a:rPr>
              <a:t>TFM co-direction.</a:t>
            </a:r>
            <a:endParaRPr sz="2400">
              <a:latin typeface="Calibri"/>
              <a:ea typeface="Calibri"/>
              <a:cs typeface="Calibri"/>
              <a:sym typeface="Calibri"/>
            </a:endParaRPr>
          </a:p>
        </p:txBody>
      </p:sp>
      <p:sp>
        <p:nvSpPr>
          <p:cNvPr id="897" name="Google Shape;897;g2e52742f825_0_10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898" name="Google Shape;898;g2e52742f825_0_106"/>
          <p:cNvSpPr txBox="1"/>
          <p:nvPr>
            <p:ph idx="11" type="ftr"/>
          </p:nvPr>
        </p:nvSpPr>
        <p:spPr>
          <a:xfrm rot="-5400000">
            <a:off x="-1435650" y="23029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E2E vision-based AD in traffic</a:t>
            </a:r>
            <a:endParaRPr>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g2e63bd72d8b_0_19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04" name="Google Shape;904;g2e63bd72d8b_0_192"/>
          <p:cNvSpPr txBox="1"/>
          <p:nvPr>
            <p:ph type="title"/>
          </p:nvPr>
        </p:nvSpPr>
        <p:spPr>
          <a:xfrm>
            <a:off x="1419875" y="1876349"/>
            <a:ext cx="7336500" cy="139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5000">
                <a:solidFill>
                  <a:srgbClr val="AB1E23"/>
                </a:solidFill>
              </a:rPr>
              <a:t>Conclusions and future research</a:t>
            </a:r>
            <a:endParaRPr b="0" sz="5000" strike="noStrike">
              <a:solidFill>
                <a:srgbClr val="AB1E23"/>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2e48a528fe3_0_56"/>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Conclusions and future research</a:t>
            </a:r>
            <a:endParaRPr b="0" sz="3000" strike="noStrike">
              <a:solidFill>
                <a:srgbClr val="AB1E23"/>
              </a:solidFill>
              <a:latin typeface="Arial"/>
              <a:ea typeface="Arial"/>
              <a:cs typeface="Arial"/>
              <a:sym typeface="Arial"/>
            </a:endParaRPr>
          </a:p>
        </p:txBody>
      </p:sp>
      <p:sp>
        <p:nvSpPr>
          <p:cNvPr id="910" name="Google Shape;910;g2e48a528fe3_0_56"/>
          <p:cNvSpPr txBox="1"/>
          <p:nvPr>
            <p:ph idx="1" type="body"/>
          </p:nvPr>
        </p:nvSpPr>
        <p:spPr>
          <a:xfrm>
            <a:off x="958700" y="852600"/>
            <a:ext cx="7965000" cy="3850500"/>
          </a:xfrm>
          <a:prstGeom prst="rect">
            <a:avLst/>
          </a:prstGeom>
          <a:noFill/>
          <a:ln>
            <a:noFill/>
          </a:ln>
        </p:spPr>
        <p:txBody>
          <a:bodyPr anchorCtr="0" anchor="t" bIns="0" lIns="0" spcFirstLastPara="1" rIns="0" wrap="square" tIns="0">
            <a:normAutofit fontScale="92500" lnSpcReduction="20000"/>
          </a:bodyPr>
          <a:lstStyle/>
          <a:p>
            <a:pPr indent="0" lvl="0" marL="0" rtl="0" algn="l">
              <a:spcBef>
                <a:spcPts val="0"/>
              </a:spcBef>
              <a:spcAft>
                <a:spcPts val="0"/>
              </a:spcAft>
              <a:buNone/>
            </a:pPr>
            <a:r>
              <a:rPr b="1" lang="en" sz="2400">
                <a:solidFill>
                  <a:schemeClr val="dk1"/>
                </a:solidFill>
                <a:latin typeface="Calibri"/>
                <a:ea typeface="Calibri"/>
                <a:cs typeface="Calibri"/>
                <a:sym typeface="Calibri"/>
              </a:rPr>
              <a:t>Make contributions in the field of vision-based autonomous driving using deep learning, imitation learning and end-to-end models.</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Comprehensive literature review.</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Solution for vehicle monitoring using deep learning.</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Massive and unattended automatic assessment of DL visual object detection models solution.</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Open source tool for the online assessment of AD systems.</a:t>
            </a:r>
            <a:endParaRPr sz="2400">
              <a:latin typeface="Calibri"/>
              <a:ea typeface="Calibri"/>
              <a:cs typeface="Calibri"/>
              <a:sym typeface="Calibri"/>
            </a:endParaRPr>
          </a:p>
          <a:p>
            <a:pPr indent="-369570" lvl="0" marL="457200" marR="0" rtl="0" algn="l">
              <a:lnSpc>
                <a:spcPct val="100000"/>
              </a:lnSpc>
              <a:spcBef>
                <a:spcPts val="0"/>
              </a:spcBef>
              <a:spcAft>
                <a:spcPts val="0"/>
              </a:spcAft>
              <a:buSzPct val="100000"/>
              <a:buFont typeface="Calibri"/>
              <a:buAutoNum type="arabicPeriod"/>
            </a:pPr>
            <a:r>
              <a:rPr lang="en" sz="2400">
                <a:latin typeface="Calibri"/>
                <a:ea typeface="Calibri"/>
                <a:cs typeface="Calibri"/>
                <a:sym typeface="Calibri"/>
              </a:rPr>
              <a:t>Beyond achieving the basic follow lane, we explored the implications of the addition of visual memory and kinematic data to some apparently simple DL architectures.</a:t>
            </a:r>
            <a:endParaRPr sz="2400">
              <a:latin typeface="Calibri"/>
              <a:ea typeface="Calibri"/>
              <a:cs typeface="Calibri"/>
              <a:sym typeface="Calibri"/>
            </a:endParaRPr>
          </a:p>
          <a:p>
            <a:pPr indent="-369570" lvl="0" marL="457200" rtl="0" algn="l">
              <a:spcBef>
                <a:spcPts val="0"/>
              </a:spcBef>
              <a:spcAft>
                <a:spcPts val="0"/>
              </a:spcAft>
              <a:buClr>
                <a:schemeClr val="dk1"/>
              </a:buClr>
              <a:buSzPct val="100000"/>
              <a:buFont typeface="Calibri"/>
              <a:buAutoNum type="arabicPeriod"/>
            </a:pPr>
            <a:r>
              <a:rPr lang="en" sz="2400">
                <a:solidFill>
                  <a:schemeClr val="dk1"/>
                </a:solidFill>
                <a:latin typeface="Calibri"/>
                <a:ea typeface="Calibri"/>
                <a:cs typeface="Calibri"/>
                <a:sym typeface="Calibri"/>
              </a:rPr>
              <a:t>Study the possibilities that optimization of DL add to the performance of the model and how they affect the final behavior.</a:t>
            </a:r>
            <a:endParaRPr sz="2400">
              <a:solidFill>
                <a:schemeClr val="dk1"/>
              </a:solidFill>
              <a:latin typeface="Calibri"/>
              <a:ea typeface="Calibri"/>
              <a:cs typeface="Calibri"/>
              <a:sym typeface="Calibri"/>
            </a:endParaRPr>
          </a:p>
          <a:p>
            <a:pPr indent="-369570" lvl="0" marL="457200" rtl="0" algn="l">
              <a:spcBef>
                <a:spcPts val="0"/>
              </a:spcBef>
              <a:spcAft>
                <a:spcPts val="0"/>
              </a:spcAft>
              <a:buClr>
                <a:schemeClr val="dk1"/>
              </a:buClr>
              <a:buSzPct val="100000"/>
              <a:buFont typeface="Calibri"/>
              <a:buAutoNum type="arabicPeriod"/>
            </a:pPr>
            <a:r>
              <a:rPr lang="en" sz="2400">
                <a:solidFill>
                  <a:schemeClr val="dk1"/>
                </a:solidFill>
                <a:latin typeface="Calibri"/>
                <a:ea typeface="Calibri"/>
                <a:cs typeface="Calibri"/>
                <a:sym typeface="Calibri"/>
              </a:rPr>
              <a:t>Proposal for safe driving in traffic scenarios following an E2E vision-based approach with imitation learning and deep learning.</a:t>
            </a:r>
            <a:endParaRPr sz="2400">
              <a:latin typeface="Calibri"/>
              <a:ea typeface="Calibri"/>
              <a:cs typeface="Calibri"/>
              <a:sym typeface="Calibri"/>
            </a:endParaRPr>
          </a:p>
        </p:txBody>
      </p:sp>
      <p:sp>
        <p:nvSpPr>
          <p:cNvPr id="911" name="Google Shape;911;g2e48a528fe3_0_56"/>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
        <p:nvSpPr>
          <p:cNvPr id="912" name="Google Shape;912;g2e48a528fe3_0_56"/>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g2e52742f825_0_179"/>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contributions</a:t>
            </a:r>
            <a:endParaRPr b="0" sz="3000" strike="noStrike">
              <a:solidFill>
                <a:srgbClr val="AB1E23"/>
              </a:solidFill>
              <a:latin typeface="Arial"/>
              <a:ea typeface="Arial"/>
              <a:cs typeface="Arial"/>
              <a:sym typeface="Arial"/>
            </a:endParaRPr>
          </a:p>
        </p:txBody>
      </p:sp>
      <p:sp>
        <p:nvSpPr>
          <p:cNvPr id="918" name="Google Shape;918;g2e52742f825_0_179"/>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62500" lnSpcReduction="20000"/>
          </a:bodyPr>
          <a:lstStyle/>
          <a:p>
            <a:pPr indent="-32385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5 journal and conference papers</a:t>
            </a:r>
            <a:r>
              <a:rPr lang="en" sz="2400">
                <a:latin typeface="Calibri"/>
                <a:ea typeface="Calibri"/>
                <a:cs typeface="Calibri"/>
                <a:sym typeface="Calibri"/>
              </a:rPr>
              <a:t>:</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R. Calvo-Palomino, and J. Cañas, "Behavior Metrics: An Open-Source Assessment Tool for Autonomous Driving Tasks," Software X, vol. 26, pp. 101702, 2024 doi: 10.1016/j.softx.2024.101702. [Online]. Available: https://doi.org/10.1016/j.softx.2024.101702 [239]</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N. Paliwal, and J. Cañas, “Model optimization in deep learning based robot control for autonomous driving,” IEEE Robotics and Automation Letters and IEEE International Conference on Robotics and Automation (ICRA), vol. 9, no. 1, pp. 715–722, 2024. doi: 10.1109/LRA.2023.3336244. [Online]. Available: https://doi.org/10.1109/LRA.2023.3336244 [244]</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Paniego</a:t>
            </a:r>
            <a:r>
              <a:rPr lang="en" sz="2400">
                <a:latin typeface="Calibri"/>
                <a:ea typeface="Calibri"/>
                <a:cs typeface="Calibri"/>
                <a:sym typeface="Calibri"/>
              </a:rPr>
              <a:t>, V. Sharma, and J. M. Cañas, “Open source assessment of deep learning visual object detection,” Sensors, vol. 22, no. 12, 2022. doi: 10.3390/s22124575. [Online]. Available: https://www.mdpi.com/1424-8220/22/12/4575 [234]</a:t>
            </a:r>
            <a:endParaRPr sz="2400">
              <a:latin typeface="Calibri"/>
              <a:ea typeface="Calibri"/>
              <a:cs typeface="Calibri"/>
              <a:sym typeface="Calibri"/>
            </a:endParaRPr>
          </a:p>
          <a:p>
            <a:pPr indent="-32385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J. Fernández, J. M. Cañas, V. Fernández, and </a:t>
            </a:r>
            <a:r>
              <a:rPr lang="en" sz="2400" u="sng">
                <a:latin typeface="Calibri"/>
                <a:ea typeface="Calibri"/>
                <a:cs typeface="Calibri"/>
                <a:sym typeface="Calibri"/>
              </a:rPr>
              <a:t>S. Paniego</a:t>
            </a:r>
            <a:r>
              <a:rPr lang="en" sz="2400">
                <a:latin typeface="Calibri"/>
                <a:ea typeface="Calibri"/>
                <a:cs typeface="Calibri"/>
                <a:sym typeface="Calibri"/>
              </a:rPr>
              <a:t>, “Robust real-time traffic surveillance with deep learning,” Computational Intelligence and Neuroscience, vol. 2021, p. 4 632 353, Dec. 2021. doi: 10.1155/2021/4632353. [Online]. Available: https://doi.org/10.1155/2021/4632353 [224]</a:t>
            </a:r>
            <a:endParaRPr sz="2400">
              <a:latin typeface="Calibri"/>
              <a:ea typeface="Calibri"/>
              <a:cs typeface="Calibri"/>
              <a:sym typeface="Calibri"/>
            </a:endParaRPr>
          </a:p>
          <a:p>
            <a:pPr indent="-323850" lvl="1" marL="914400" marR="0" rtl="0" algn="l">
              <a:lnSpc>
                <a:spcPct val="100000"/>
              </a:lnSpc>
              <a:spcBef>
                <a:spcPts val="0"/>
              </a:spcBef>
              <a:spcAft>
                <a:spcPts val="0"/>
              </a:spcAft>
              <a:buClr>
                <a:schemeClr val="dk1"/>
              </a:buClr>
              <a:buSzPct val="100000"/>
              <a:buFont typeface="Calibri"/>
              <a:buChar char="○"/>
            </a:pPr>
            <a:r>
              <a:rPr lang="en" sz="2400" u="sng">
                <a:solidFill>
                  <a:schemeClr val="dk1"/>
                </a:solidFill>
                <a:latin typeface="Calibri"/>
                <a:ea typeface="Calibri"/>
                <a:cs typeface="Calibri"/>
                <a:sym typeface="Calibri"/>
              </a:rPr>
              <a:t>S. Paniego</a:t>
            </a:r>
            <a:r>
              <a:rPr lang="en" sz="2400">
                <a:solidFill>
                  <a:schemeClr val="dk1"/>
                </a:solidFill>
                <a:latin typeface="Calibri"/>
                <a:ea typeface="Calibri"/>
                <a:cs typeface="Calibri"/>
                <a:sym typeface="Calibri"/>
              </a:rPr>
              <a:t>, E. Sinohara, and J. M. Cañas, “Autonomous Driving in Traffic with End-to-End Vision-based Deep Learning,” Neurocomputing, 2024. doi: 10.1016/j.neucom.2024.127874. [Online]. Available: https://www.sciencedirect.com/science/article/pii/S0925231224006453</a:t>
            </a:r>
            <a:endParaRPr sz="2400">
              <a:solidFill>
                <a:schemeClr val="dk1"/>
              </a:solidFill>
              <a:highlight>
                <a:srgbClr val="CB0017"/>
              </a:highlight>
              <a:latin typeface="Calibri"/>
              <a:ea typeface="Calibri"/>
              <a:cs typeface="Calibri"/>
              <a:sym typeface="Calibri"/>
            </a:endParaRPr>
          </a:p>
        </p:txBody>
      </p:sp>
      <p:sp>
        <p:nvSpPr>
          <p:cNvPr id="919" name="Google Shape;919;g2e52742f825_0_179"/>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20" name="Google Shape;920;g2e52742f825_0_179"/>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2e52742f825_0_195"/>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Research contributions</a:t>
            </a:r>
            <a:endParaRPr b="0" sz="3000" strike="noStrike">
              <a:solidFill>
                <a:srgbClr val="AB1E23"/>
              </a:solidFill>
              <a:latin typeface="Arial"/>
              <a:ea typeface="Arial"/>
              <a:cs typeface="Arial"/>
              <a:sym typeface="Arial"/>
            </a:endParaRPr>
          </a:p>
        </p:txBody>
      </p:sp>
      <p:sp>
        <p:nvSpPr>
          <p:cNvPr id="926" name="Google Shape;926;g2e52742f825_0_195"/>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fontScale="85000" lnSpcReduction="20000"/>
          </a:bodyPr>
          <a:lstStyle/>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manuscript under peer-review:</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u="sng">
                <a:solidFill>
                  <a:schemeClr val="dk1"/>
                </a:solidFill>
                <a:latin typeface="Calibri"/>
                <a:ea typeface="Calibri"/>
                <a:cs typeface="Calibri"/>
                <a:sym typeface="Calibri"/>
              </a:rPr>
              <a:t>Sergio Paniego</a:t>
            </a:r>
            <a:r>
              <a:rPr lang="en" sz="2400">
                <a:solidFill>
                  <a:schemeClr val="dk1"/>
                </a:solidFill>
                <a:latin typeface="Calibri"/>
                <a:ea typeface="Calibri"/>
                <a:cs typeface="Calibri"/>
                <a:sym typeface="Calibri"/>
              </a:rPr>
              <a:t>, Roberto Calvo-Palomino, and José María Cañas, “</a:t>
            </a:r>
            <a:r>
              <a:rPr lang="en" sz="2400">
                <a:latin typeface="Calibri"/>
                <a:ea typeface="Calibri"/>
                <a:cs typeface="Calibri"/>
                <a:sym typeface="Calibri"/>
              </a:rPr>
              <a:t>Enhancing End-to-End Control in Autonomous Driving through Kinematic-Infused and Visual Memory Imitation Learning”. </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preprint:</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u="sng">
                <a:latin typeface="Calibri"/>
                <a:ea typeface="Calibri"/>
                <a:cs typeface="Calibri"/>
                <a:sym typeface="Calibri"/>
              </a:rPr>
              <a:t>S. P. Blanco</a:t>
            </a:r>
            <a:r>
              <a:rPr lang="en" sz="2400">
                <a:latin typeface="Calibri"/>
                <a:ea typeface="Calibri"/>
                <a:cs typeface="Calibri"/>
                <a:sym typeface="Calibri"/>
              </a:rPr>
              <a:t>, S. Mahna, U. A. Mishra, and J. Canas, Memory based neural networks for end-to-end autonomous driving, 2022. arXiv: 2205.12124 [cs.RO]. [256]</a:t>
            </a:r>
            <a:endParaRPr sz="2400">
              <a:latin typeface="Calibri"/>
              <a:ea typeface="Calibri"/>
              <a:cs typeface="Calibri"/>
              <a:sym typeface="Calibri"/>
            </a:endParaRPr>
          </a:p>
          <a:p>
            <a:pPr indent="-358140" lvl="0" marL="457200" marR="0" rtl="0" algn="l">
              <a:lnSpc>
                <a:spcPct val="100000"/>
              </a:lnSpc>
              <a:spcBef>
                <a:spcPts val="0"/>
              </a:spcBef>
              <a:spcAft>
                <a:spcPts val="0"/>
              </a:spcAft>
              <a:buSzPct val="100000"/>
              <a:buFont typeface="Calibri"/>
              <a:buChar char="●"/>
            </a:pPr>
            <a:r>
              <a:rPr b="1" lang="en" sz="2400">
                <a:latin typeface="Calibri"/>
                <a:ea typeface="Calibri"/>
                <a:cs typeface="Calibri"/>
                <a:sym typeface="Calibri"/>
              </a:rPr>
              <a:t>1 workshop paper:</a:t>
            </a:r>
            <a:endParaRPr b="1" sz="2400">
              <a:latin typeface="Calibri"/>
              <a:ea typeface="Calibri"/>
              <a:cs typeface="Calibri"/>
              <a:sym typeface="Calibri"/>
            </a:endParaRPr>
          </a:p>
          <a:p>
            <a:pPr indent="-358140" lvl="1" marL="914400" marR="0" rtl="0" algn="l">
              <a:lnSpc>
                <a:spcPct val="100000"/>
              </a:lnSpc>
              <a:spcBef>
                <a:spcPts val="0"/>
              </a:spcBef>
              <a:spcAft>
                <a:spcPts val="0"/>
              </a:spcAft>
              <a:buSzPct val="100000"/>
              <a:buFont typeface="Calibri"/>
              <a:buChar char="○"/>
            </a:pPr>
            <a:r>
              <a:rPr lang="en" sz="2400">
                <a:latin typeface="Calibri"/>
                <a:ea typeface="Calibri"/>
                <a:cs typeface="Calibri"/>
                <a:sym typeface="Calibri"/>
              </a:rPr>
              <a:t>P. F. de Cabo, R. Lucas, I. Arranz, </a:t>
            </a:r>
            <a:r>
              <a:rPr lang="en" sz="2400" u="sng">
                <a:latin typeface="Calibri"/>
                <a:ea typeface="Calibri"/>
                <a:cs typeface="Calibri"/>
                <a:sym typeface="Calibri"/>
              </a:rPr>
              <a:t>S. Paniego</a:t>
            </a:r>
            <a:r>
              <a:rPr lang="en" sz="2400">
                <a:latin typeface="Calibri"/>
                <a:ea typeface="Calibri"/>
                <a:cs typeface="Calibri"/>
                <a:sym typeface="Calibri"/>
              </a:rPr>
              <a:t>, and J. M. Cañas, “RL-studio: A tool for reinforcement learning methods in robotics,” in ROBOT2022: Fifth Iberian Robotics Conference, Springer International Publishing, Nov. 2022, pp. 502–513.doi: 10.1007/978-3-031-21062-4_41. [Online]. Available: https:// doi.org/10.1007%2F978-3-031-21062-4_41. [257]</a:t>
            </a:r>
            <a:endParaRPr sz="2400">
              <a:latin typeface="Calibri"/>
              <a:ea typeface="Calibri"/>
              <a:cs typeface="Calibri"/>
              <a:sym typeface="Calibri"/>
            </a:endParaRPr>
          </a:p>
        </p:txBody>
      </p:sp>
      <p:sp>
        <p:nvSpPr>
          <p:cNvPr id="927" name="Google Shape;927;g2e52742f825_0_195"/>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28" name="Google Shape;928;g2e52742f825_0_195"/>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g2e52742f825_0_113"/>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(current) work 1</a:t>
            </a:r>
            <a:endParaRPr b="0" sz="3000" strike="noStrike">
              <a:solidFill>
                <a:srgbClr val="AB1E23"/>
              </a:solidFill>
              <a:latin typeface="Arial"/>
              <a:ea typeface="Arial"/>
              <a:cs typeface="Arial"/>
              <a:sym typeface="Arial"/>
            </a:endParaRPr>
          </a:p>
        </p:txBody>
      </p:sp>
      <p:sp>
        <p:nvSpPr>
          <p:cNvPr id="934" name="Google Shape;934;g2e52742f825_0_113"/>
          <p:cNvSpPr txBox="1"/>
          <p:nvPr>
            <p:ph idx="1" type="body"/>
          </p:nvPr>
        </p:nvSpPr>
        <p:spPr>
          <a:xfrm>
            <a:off x="945000" y="810000"/>
            <a:ext cx="7965000" cy="909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Point-to-point E2E navigation using input commands.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GSoC project.</a:t>
            </a:r>
            <a:endParaRPr sz="2400">
              <a:latin typeface="Calibri"/>
              <a:ea typeface="Calibri"/>
              <a:cs typeface="Calibri"/>
              <a:sym typeface="Calibri"/>
            </a:endParaRPr>
          </a:p>
        </p:txBody>
      </p:sp>
      <p:sp>
        <p:nvSpPr>
          <p:cNvPr id="935" name="Google Shape;935;g2e52742f825_0_113"/>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descr="In this project, we use an imitation learning approach to train an agent to drive autonomously in CARLA simulator. The agent needs to avoid obstacles and follow high-level commands (follow the lane, left, right, straight) to reach the target location. &#10;code: https://github.com/TheRoboticsClub/gsoc2023-Meiqi_Zhao&#10;To stay tune for more projects, follow us on twitter: https://twitter.com/jderobot" id="936" name="Google Shape;936;g2e52742f825_0_113" title="Showcasing End-to-End Autonomous Driving with Obstacle Avoidance in CARLA Simulator">
            <a:hlinkClick r:id="rId3"/>
          </p:cNvPr>
          <p:cNvPicPr preferRelativeResize="0"/>
          <p:nvPr/>
        </p:nvPicPr>
        <p:blipFill rotWithShape="1">
          <a:blip r:embed="rId4">
            <a:alphaModFix/>
          </a:blip>
          <a:srcRect b="0" l="0" r="0" t="0"/>
          <a:stretch/>
        </p:blipFill>
        <p:spPr>
          <a:xfrm>
            <a:off x="4655025" y="1948650"/>
            <a:ext cx="4365125" cy="2455375"/>
          </a:xfrm>
          <a:prstGeom prst="rect">
            <a:avLst/>
          </a:prstGeom>
          <a:noFill/>
          <a:ln>
            <a:noFill/>
          </a:ln>
        </p:spPr>
      </p:pic>
      <p:sp>
        <p:nvSpPr>
          <p:cNvPr id="937" name="Google Shape;937;g2e52742f825_0_113"/>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938" name="Google Shape;938;g2e52742f825_0_113"/>
          <p:cNvPicPr preferRelativeResize="0"/>
          <p:nvPr/>
        </p:nvPicPr>
        <p:blipFill rotWithShape="1">
          <a:blip r:embed="rId5">
            <a:alphaModFix/>
          </a:blip>
          <a:srcRect b="0" l="0" r="0" t="0"/>
          <a:stretch/>
        </p:blipFill>
        <p:spPr>
          <a:xfrm>
            <a:off x="3178751" y="1147251"/>
            <a:ext cx="611976" cy="611976"/>
          </a:xfrm>
          <a:prstGeom prst="rect">
            <a:avLst/>
          </a:prstGeom>
          <a:noFill/>
          <a:ln>
            <a:noFill/>
          </a:ln>
        </p:spPr>
      </p:pic>
      <p:pic>
        <p:nvPicPr>
          <p:cNvPr id="939" name="Google Shape;939;g2e52742f825_0_113"/>
          <p:cNvPicPr preferRelativeResize="0"/>
          <p:nvPr/>
        </p:nvPicPr>
        <p:blipFill rotWithShape="1">
          <a:blip r:embed="rId6">
            <a:alphaModFix/>
          </a:blip>
          <a:srcRect b="0" l="0" r="0" t="0"/>
          <a:stretch/>
        </p:blipFill>
        <p:spPr>
          <a:xfrm>
            <a:off x="673875" y="2107275"/>
            <a:ext cx="3898123" cy="21381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e48a528fe3_0_9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Growing research community</a:t>
            </a:r>
            <a:endParaRPr b="0" sz="3000" strike="noStrike">
              <a:solidFill>
                <a:srgbClr val="AB1E23"/>
              </a:solidFill>
              <a:latin typeface="Arial"/>
              <a:ea typeface="Arial"/>
              <a:cs typeface="Arial"/>
              <a:sym typeface="Arial"/>
            </a:endParaRPr>
          </a:p>
        </p:txBody>
      </p:sp>
      <p:sp>
        <p:nvSpPr>
          <p:cNvPr id="217" name="Google Shape;217;g2e48a528fe3_0_91"/>
          <p:cNvSpPr txBox="1"/>
          <p:nvPr>
            <p:ph idx="1" type="body"/>
          </p:nvPr>
        </p:nvSpPr>
        <p:spPr>
          <a:xfrm>
            <a:off x="945000" y="810000"/>
            <a:ext cx="7965000" cy="12372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Incremental importance.</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Many workshops, tutorials in conferences.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Competitions.</a:t>
            </a:r>
            <a:endParaRPr sz="2400">
              <a:latin typeface="Calibri"/>
              <a:ea typeface="Calibri"/>
              <a:cs typeface="Calibri"/>
              <a:sym typeface="Calibri"/>
            </a:endParaRPr>
          </a:p>
        </p:txBody>
      </p:sp>
      <p:sp>
        <p:nvSpPr>
          <p:cNvPr id="218" name="Google Shape;218;g2e48a528fe3_0_9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219" name="Google Shape;219;g2e48a528fe3_0_91"/>
          <p:cNvPicPr preferRelativeResize="0"/>
          <p:nvPr/>
        </p:nvPicPr>
        <p:blipFill rotWithShape="1">
          <a:blip r:embed="rId3">
            <a:alphaModFix/>
          </a:blip>
          <a:srcRect b="0" l="0" r="0" t="0"/>
          <a:stretch/>
        </p:blipFill>
        <p:spPr>
          <a:xfrm>
            <a:off x="1350000" y="2476224"/>
            <a:ext cx="7451249" cy="2453676"/>
          </a:xfrm>
          <a:prstGeom prst="rect">
            <a:avLst/>
          </a:prstGeom>
          <a:noFill/>
          <a:ln>
            <a:noFill/>
          </a:ln>
        </p:spPr>
      </p:pic>
      <p:sp>
        <p:nvSpPr>
          <p:cNvPr id="220" name="Google Shape;220;g2e48a528fe3_0_91"/>
          <p:cNvSpPr txBox="1"/>
          <p:nvPr>
            <p:ph idx="11" type="ftr"/>
          </p:nvPr>
        </p:nvSpPr>
        <p:spPr>
          <a:xfrm rot="-5400000">
            <a:off x="-1435650" y="228114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g2e52742f825_0_120"/>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a:t>
            </a:r>
            <a:r>
              <a:rPr lang="en" sz="3000">
                <a:solidFill>
                  <a:srgbClr val="AB1E23"/>
                </a:solidFill>
              </a:rPr>
              <a:t>(current)</a:t>
            </a:r>
            <a:r>
              <a:rPr lang="en" sz="3000">
                <a:solidFill>
                  <a:srgbClr val="AB1E23"/>
                </a:solidFill>
              </a:rPr>
              <a:t> work 2</a:t>
            </a:r>
            <a:endParaRPr b="0" sz="3000" strike="noStrike">
              <a:solidFill>
                <a:srgbClr val="AB1E23"/>
              </a:solidFill>
              <a:latin typeface="Arial"/>
              <a:ea typeface="Arial"/>
              <a:cs typeface="Arial"/>
              <a:sym typeface="Arial"/>
            </a:endParaRPr>
          </a:p>
        </p:txBody>
      </p:sp>
      <p:sp>
        <p:nvSpPr>
          <p:cNvPr id="945" name="Google Shape;945;g2e52742f825_0_120"/>
          <p:cNvSpPr txBox="1"/>
          <p:nvPr>
            <p:ph idx="1" type="body"/>
          </p:nvPr>
        </p:nvSpPr>
        <p:spPr>
          <a:xfrm>
            <a:off x="945000" y="810000"/>
            <a:ext cx="7965000" cy="8985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Transferring current E2E solutions to a real-world vehicle.</a:t>
            </a:r>
            <a:endParaRPr i="1" sz="2400">
              <a:highlight>
                <a:srgbClr val="00FF00"/>
              </a:highlight>
              <a:latin typeface="Calibri"/>
              <a:ea typeface="Calibri"/>
              <a:cs typeface="Calibri"/>
              <a:sym typeface="Calibri"/>
            </a:endParaRPr>
          </a:p>
        </p:txBody>
      </p:sp>
      <p:sp>
        <p:nvSpPr>
          <p:cNvPr id="946" name="Google Shape;946;g2e52742f825_0_120"/>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pic>
        <p:nvPicPr>
          <p:cNvPr id="947" name="Google Shape;947;g2e52742f825_0_120"/>
          <p:cNvPicPr preferRelativeResize="0"/>
          <p:nvPr/>
        </p:nvPicPr>
        <p:blipFill rotWithShape="1">
          <a:blip r:embed="rId3">
            <a:alphaModFix/>
          </a:blip>
          <a:srcRect b="0" l="0" r="0" t="0"/>
          <a:stretch/>
        </p:blipFill>
        <p:spPr>
          <a:xfrm>
            <a:off x="808687" y="3370350"/>
            <a:ext cx="2857190" cy="1605774"/>
          </a:xfrm>
          <a:prstGeom prst="rect">
            <a:avLst/>
          </a:prstGeom>
          <a:noFill/>
          <a:ln>
            <a:noFill/>
          </a:ln>
        </p:spPr>
      </p:pic>
      <p:pic>
        <p:nvPicPr>
          <p:cNvPr id="948" name="Google Shape;948;g2e52742f825_0_120"/>
          <p:cNvPicPr preferRelativeResize="0"/>
          <p:nvPr/>
        </p:nvPicPr>
        <p:blipFill rotWithShape="1">
          <a:blip r:embed="rId4">
            <a:alphaModFix/>
          </a:blip>
          <a:srcRect b="0" l="0" r="0" t="0"/>
          <a:stretch/>
        </p:blipFill>
        <p:spPr>
          <a:xfrm>
            <a:off x="1166063" y="1670113"/>
            <a:ext cx="2142423" cy="1605775"/>
          </a:xfrm>
          <a:prstGeom prst="rect">
            <a:avLst/>
          </a:prstGeom>
          <a:noFill/>
          <a:ln>
            <a:noFill/>
          </a:ln>
        </p:spPr>
      </p:pic>
      <p:sp>
        <p:nvSpPr>
          <p:cNvPr id="949" name="Google Shape;949;g2e52742f825_0_120"/>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descr="ATLAS vehicle from Autonomous Mobility and Perception Lab (UC3M) driving autonomously using Imitation Learning inside Behavior Metrics application.&#10;&#10;Autonomous Mobility and Perception Lab (UC3M) : https://ampl.uc3m.es/&#10;Behavior Metrics paper: https://roboticslaburjc.github.io/publications/2024/behavior_metrics_an_open_source_assessment_tool_for_autonomous_driving_tasks (https://doi.org/10.1016/j.softx.2024.101702)" id="950" name="Google Shape;950;g2e52742f825_0_120" title="ATLAS in BehaviorMetrics using Imitation Learning">
            <a:hlinkClick r:id="rId5"/>
          </p:cNvPr>
          <p:cNvPicPr preferRelativeResize="0"/>
          <p:nvPr/>
        </p:nvPicPr>
        <p:blipFill rotWithShape="1">
          <a:blip r:embed="rId6">
            <a:alphaModFix/>
          </a:blip>
          <a:srcRect b="0" l="0" r="0" t="0"/>
          <a:stretch/>
        </p:blipFill>
        <p:spPr>
          <a:xfrm>
            <a:off x="3855200" y="1708503"/>
            <a:ext cx="5130250" cy="28857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g2e52742f825_0_127"/>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a:t>
            </a:r>
            <a:r>
              <a:rPr lang="en" sz="3000">
                <a:solidFill>
                  <a:srgbClr val="AB1E23"/>
                </a:solidFill>
              </a:rPr>
              <a:t>(current)</a:t>
            </a:r>
            <a:r>
              <a:rPr lang="en" sz="3000">
                <a:solidFill>
                  <a:srgbClr val="AB1E23"/>
                </a:solidFill>
              </a:rPr>
              <a:t> work 3</a:t>
            </a:r>
            <a:endParaRPr b="0" sz="3000" strike="noStrike">
              <a:solidFill>
                <a:srgbClr val="AB1E23"/>
              </a:solidFill>
              <a:latin typeface="Arial"/>
              <a:ea typeface="Arial"/>
              <a:cs typeface="Arial"/>
              <a:sym typeface="Arial"/>
            </a:endParaRPr>
          </a:p>
        </p:txBody>
      </p:sp>
      <p:sp>
        <p:nvSpPr>
          <p:cNvPr id="956" name="Google Shape;956;g2e52742f825_0_127"/>
          <p:cNvSpPr txBox="1"/>
          <p:nvPr>
            <p:ph idx="1" type="body"/>
          </p:nvPr>
        </p:nvSpPr>
        <p:spPr>
          <a:xfrm>
            <a:off x="945000" y="810000"/>
            <a:ext cx="7965000" cy="11499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E2E autonomous driving modulated with text-based instructions (LLMs).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GSoC project.</a:t>
            </a:r>
            <a:endParaRPr sz="2400">
              <a:latin typeface="Calibri"/>
              <a:ea typeface="Calibri"/>
              <a:cs typeface="Calibri"/>
              <a:sym typeface="Calibri"/>
            </a:endParaRPr>
          </a:p>
        </p:txBody>
      </p:sp>
      <p:sp>
        <p:nvSpPr>
          <p:cNvPr id="957" name="Google Shape;957;g2e52742f825_0_12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58" name="Google Shape;958;g2e52742f825_0_127"/>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959" name="Google Shape;959;g2e52742f825_0_127"/>
          <p:cNvPicPr preferRelativeResize="0"/>
          <p:nvPr/>
        </p:nvPicPr>
        <p:blipFill rotWithShape="1">
          <a:blip r:embed="rId3">
            <a:alphaModFix/>
          </a:blip>
          <a:srcRect b="0" l="0" r="0" t="0"/>
          <a:stretch/>
        </p:blipFill>
        <p:spPr>
          <a:xfrm>
            <a:off x="3200626" y="1479076"/>
            <a:ext cx="611976" cy="611976"/>
          </a:xfrm>
          <a:prstGeom prst="rect">
            <a:avLst/>
          </a:prstGeom>
          <a:noFill/>
          <a:ln>
            <a:noFill/>
          </a:ln>
        </p:spPr>
      </p:pic>
      <p:pic>
        <p:nvPicPr>
          <p:cNvPr id="960" name="Google Shape;960;g2e52742f825_0_127"/>
          <p:cNvPicPr preferRelativeResize="0"/>
          <p:nvPr/>
        </p:nvPicPr>
        <p:blipFill rotWithShape="1">
          <a:blip r:embed="rId4">
            <a:alphaModFix/>
          </a:blip>
          <a:srcRect b="0" l="0" r="0" t="0"/>
          <a:stretch/>
        </p:blipFill>
        <p:spPr>
          <a:xfrm>
            <a:off x="2456372" y="2019850"/>
            <a:ext cx="5123777" cy="2810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g2e52742f825_0_141"/>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Future </a:t>
            </a:r>
            <a:r>
              <a:rPr lang="en" sz="3000">
                <a:solidFill>
                  <a:srgbClr val="AB1E23"/>
                </a:solidFill>
              </a:rPr>
              <a:t>(current)</a:t>
            </a:r>
            <a:r>
              <a:rPr lang="en" sz="3000">
                <a:solidFill>
                  <a:srgbClr val="AB1E23"/>
                </a:solidFill>
              </a:rPr>
              <a:t> work 4, 5, 6</a:t>
            </a:r>
            <a:endParaRPr b="0" sz="3000" strike="noStrike">
              <a:solidFill>
                <a:srgbClr val="AB1E23"/>
              </a:solidFill>
              <a:latin typeface="Arial"/>
              <a:ea typeface="Arial"/>
              <a:cs typeface="Arial"/>
              <a:sym typeface="Arial"/>
            </a:endParaRPr>
          </a:p>
        </p:txBody>
      </p:sp>
      <p:sp>
        <p:nvSpPr>
          <p:cNvPr id="966" name="Google Shape;966;g2e52742f825_0_141"/>
          <p:cNvSpPr txBox="1"/>
          <p:nvPr>
            <p:ph idx="1" type="body"/>
          </p:nvPr>
        </p:nvSpPr>
        <p:spPr>
          <a:xfrm>
            <a:off x="945000" y="810000"/>
            <a:ext cx="7965000" cy="11133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Exploration of E2E autonomous driving in unstructured environments.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TFM co-direction.</a:t>
            </a:r>
            <a:endParaRPr sz="2400">
              <a:latin typeface="Calibri"/>
              <a:ea typeface="Calibri"/>
              <a:cs typeface="Calibri"/>
              <a:sym typeface="Calibri"/>
            </a:endParaRPr>
          </a:p>
        </p:txBody>
      </p:sp>
      <p:sp>
        <p:nvSpPr>
          <p:cNvPr id="967" name="Google Shape;967;g2e52742f825_0_141"/>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lang="en" sz="1800" strike="noStrike">
                <a:solidFill>
                  <a:srgbClr val="FFFFFF"/>
                </a:solidFill>
              </a:rPr>
              <a:t>‹#›</a:t>
            </a:fld>
            <a:endParaRPr/>
          </a:p>
        </p:txBody>
      </p:sp>
      <p:sp>
        <p:nvSpPr>
          <p:cNvPr id="968" name="Google Shape;968;g2e52742f825_0_141"/>
          <p:cNvSpPr txBox="1"/>
          <p:nvPr>
            <p:ph idx="11" type="ftr"/>
          </p:nvPr>
        </p:nvSpPr>
        <p:spPr>
          <a:xfrm rot="-5400000">
            <a:off x="-1435650" y="2295690"/>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latin typeface="Arial"/>
                <a:ea typeface="Arial"/>
                <a:cs typeface="Arial"/>
                <a:sym typeface="Arial"/>
              </a:rPr>
              <a:t>Conclusions and future research</a:t>
            </a:r>
            <a:endParaRPr>
              <a:latin typeface="Arial"/>
              <a:ea typeface="Arial"/>
              <a:cs typeface="Arial"/>
              <a:sym typeface="Arial"/>
            </a:endParaRPr>
          </a:p>
        </p:txBody>
      </p:sp>
      <p:pic>
        <p:nvPicPr>
          <p:cNvPr id="969" name="Google Shape;969;g2e52742f825_0_141"/>
          <p:cNvPicPr preferRelativeResize="0"/>
          <p:nvPr/>
        </p:nvPicPr>
        <p:blipFill rotWithShape="1">
          <a:blip r:embed="rId3">
            <a:alphaModFix/>
          </a:blip>
          <a:srcRect b="0" l="0" r="0" t="0"/>
          <a:stretch/>
        </p:blipFill>
        <p:spPr>
          <a:xfrm>
            <a:off x="3752825" y="1259300"/>
            <a:ext cx="4524700" cy="1792650"/>
          </a:xfrm>
          <a:prstGeom prst="rect">
            <a:avLst/>
          </a:prstGeom>
          <a:noFill/>
          <a:ln>
            <a:noFill/>
          </a:ln>
        </p:spPr>
      </p:pic>
      <p:sp>
        <p:nvSpPr>
          <p:cNvPr id="970" name="Google Shape;970;g2e52742f825_0_141"/>
          <p:cNvSpPr txBox="1"/>
          <p:nvPr>
            <p:ph idx="1" type="body"/>
          </p:nvPr>
        </p:nvSpPr>
        <p:spPr>
          <a:xfrm>
            <a:off x="945000" y="3130813"/>
            <a:ext cx="7965000" cy="531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Exploration of E2E autonomous driving in aerial vehicles.</a:t>
            </a:r>
            <a:endParaRPr sz="2400">
              <a:latin typeface="Calibri"/>
              <a:ea typeface="Calibri"/>
              <a:cs typeface="Calibri"/>
              <a:sym typeface="Calibri"/>
            </a:endParaRPr>
          </a:p>
        </p:txBody>
      </p:sp>
      <p:sp>
        <p:nvSpPr>
          <p:cNvPr id="971" name="Google Shape;971;g2e52742f825_0_141"/>
          <p:cNvSpPr txBox="1"/>
          <p:nvPr>
            <p:ph idx="1" type="body"/>
          </p:nvPr>
        </p:nvSpPr>
        <p:spPr>
          <a:xfrm>
            <a:off x="945000" y="3930650"/>
            <a:ext cx="7965000" cy="669600"/>
          </a:xfrm>
          <a:prstGeom prst="rect">
            <a:avLst/>
          </a:prstGeom>
          <a:noFill/>
          <a:ln>
            <a:noFill/>
          </a:ln>
        </p:spPr>
        <p:txBody>
          <a:bodyPr anchorCtr="0" anchor="t" bIns="0" lIns="0" spcFirstLastPara="1" rIns="0" wrap="square" tIns="0">
            <a:normAutofit lnSpcReduction="10000"/>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Combination of driving experts.</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TFG co-direction.</a:t>
            </a:r>
            <a:endParaRPr sz="2400">
              <a:latin typeface="Calibri"/>
              <a:ea typeface="Calibri"/>
              <a:cs typeface="Calibri"/>
              <a:sym typeface="Calibri"/>
            </a:endParaRPr>
          </a:p>
        </p:txBody>
      </p:sp>
      <p:pic>
        <p:nvPicPr>
          <p:cNvPr id="972" name="Google Shape;972;g2e52742f825_0_141"/>
          <p:cNvPicPr preferRelativeResize="0"/>
          <p:nvPr/>
        </p:nvPicPr>
        <p:blipFill>
          <a:blip r:embed="rId4">
            <a:alphaModFix/>
          </a:blip>
          <a:stretch>
            <a:fillRect/>
          </a:stretch>
        </p:blipFill>
        <p:spPr>
          <a:xfrm>
            <a:off x="7602525" y="3456550"/>
            <a:ext cx="675000" cy="675000"/>
          </a:xfrm>
          <a:prstGeom prst="rect">
            <a:avLst/>
          </a:prstGeom>
          <a:noFill/>
          <a:ln>
            <a:noFill/>
          </a:ln>
        </p:spPr>
      </p:pic>
      <p:pic>
        <p:nvPicPr>
          <p:cNvPr id="973" name="Google Shape;973;g2e52742f825_0_141"/>
          <p:cNvPicPr preferRelativeResize="0"/>
          <p:nvPr/>
        </p:nvPicPr>
        <p:blipFill>
          <a:blip r:embed="rId5">
            <a:alphaModFix/>
          </a:blip>
          <a:stretch>
            <a:fillRect/>
          </a:stretch>
        </p:blipFill>
        <p:spPr>
          <a:xfrm>
            <a:off x="5389650" y="4018350"/>
            <a:ext cx="611725" cy="6117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g2e63bd72d8b_0_197"/>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979" name="Google Shape;979;g2e63bd72d8b_0_197"/>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2e63bd72d8b_0_197"/>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g2e52742f825_0_162"/>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986" name="Google Shape;986;g2e52742f825_0_162"/>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g2e52742f825_0_167"/>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992" name="Google Shape;992;g2e52742f825_0_167"/>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g2e52742f825_0_492"/>
          <p:cNvSpPr txBox="1"/>
          <p:nvPr>
            <p:ph type="title"/>
          </p:nvPr>
        </p:nvSpPr>
        <p:spPr>
          <a:xfrm>
            <a:off x="960276" y="164040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End-to-end Vision-based Autonomous Driving using Deep Learning</a:t>
            </a:r>
            <a:endParaRPr sz="3000">
              <a:latin typeface="Gill Sans"/>
              <a:ea typeface="Gill Sans"/>
              <a:cs typeface="Gill Sans"/>
              <a:sym typeface="Gill Sans"/>
            </a:endParaRPr>
          </a:p>
        </p:txBody>
      </p:sp>
      <p:sp>
        <p:nvSpPr>
          <p:cNvPr id="998" name="Google Shape;998;g2e52742f825_0_492"/>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2e52742f825_0_492"/>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Author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Sergio Paniego Blanco</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Supervisor</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Gill Sans"/>
                <a:ea typeface="Gill Sans"/>
                <a:cs typeface="Gill Sans"/>
                <a:sym typeface="Gill Sans"/>
              </a:rPr>
              <a:t>José María Cañas Plaza</a:t>
            </a:r>
            <a:endParaRPr b="0" i="1"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Doctoral Program in Information and Communications Technologies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International Doctoral School</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2024</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Gill Sans"/>
                <a:ea typeface="Gill Sans"/>
                <a:cs typeface="Gill Sans"/>
                <a:sym typeface="Gill Sans"/>
              </a:rPr>
              <a:t>@sergiopaniego</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3"/>
              </a:rPr>
              <a:t>sergio.paniego@urjc.es</a:t>
            </a:r>
            <a:endParaRPr b="0"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chemeClr val="dk1"/>
              </a:buClr>
              <a:buSzPts val="1400"/>
              <a:buFont typeface="Arial"/>
              <a:buNone/>
            </a:pPr>
            <a:r>
              <a:rPr b="0" i="0" lang="en" sz="1400" u="sng" cap="none" strike="noStrike">
                <a:solidFill>
                  <a:schemeClr val="hlink"/>
                </a:solidFill>
                <a:latin typeface="Gill Sans"/>
                <a:ea typeface="Gill Sans"/>
                <a:cs typeface="Gill Sans"/>
                <a:sym typeface="Gill Sans"/>
                <a:hlinkClick r:id="rId4"/>
              </a:rPr>
              <a:t>https://sergiopaniego.github.io/</a:t>
            </a: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g2e398378af7_0_1"/>
          <p:cNvSpPr txBox="1"/>
          <p:nvPr>
            <p:ph type="title"/>
          </p:nvPr>
        </p:nvSpPr>
        <p:spPr>
          <a:xfrm>
            <a:off x="960276" y="1115850"/>
            <a:ext cx="7416600" cy="1226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3000"/>
              <a:buFont typeface="Gill Sans"/>
              <a:buNone/>
            </a:pPr>
            <a:r>
              <a:rPr b="1" lang="en" sz="3000">
                <a:solidFill>
                  <a:schemeClr val="dk1"/>
                </a:solidFill>
                <a:latin typeface="Gill Sans"/>
                <a:ea typeface="Gill Sans"/>
                <a:cs typeface="Gill Sans"/>
                <a:sym typeface="Gill Sans"/>
              </a:rPr>
              <a:t>Curso de Inteligencia Artificial</a:t>
            </a:r>
            <a:endParaRPr sz="3000">
              <a:latin typeface="Gill Sans"/>
              <a:ea typeface="Gill Sans"/>
              <a:cs typeface="Gill Sans"/>
              <a:sym typeface="Gill Sans"/>
            </a:endParaRPr>
          </a:p>
        </p:txBody>
      </p:sp>
      <p:sp>
        <p:nvSpPr>
          <p:cNvPr id="1005" name="Google Shape;1005;g2e398378af7_0_1"/>
          <p:cNvSpPr txBox="1"/>
          <p:nvPr>
            <p:ph type="title"/>
          </p:nvPr>
        </p:nvSpPr>
        <p:spPr>
          <a:xfrm>
            <a:off x="1133190" y="2187000"/>
            <a:ext cx="6831900" cy="675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2400"/>
              <a:buFont typeface="Gill Sans"/>
              <a:buNone/>
            </a:pPr>
            <a:r>
              <a:t/>
            </a:r>
            <a:endParaRPr b="0" sz="2400" strike="noStrike">
              <a:solidFill>
                <a:srgbClr val="000000"/>
              </a:solidFill>
              <a:latin typeface="Gill Sans"/>
              <a:ea typeface="Gill Sans"/>
              <a:cs typeface="Gill Sans"/>
              <a:sym typeface="Gill Sans"/>
            </a:endParaRPr>
          </a:p>
        </p:txBody>
      </p:sp>
      <p:sp>
        <p:nvSpPr>
          <p:cNvPr id="1006" name="Google Shape;1006;g2e398378af7_0_1"/>
          <p:cNvSpPr txBox="1"/>
          <p:nvPr/>
        </p:nvSpPr>
        <p:spPr>
          <a:xfrm>
            <a:off x="3168575" y="4532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2e398378af7_0_1"/>
          <p:cNvSpPr txBox="1"/>
          <p:nvPr/>
        </p:nvSpPr>
        <p:spPr>
          <a:xfrm>
            <a:off x="1242000" y="2935074"/>
            <a:ext cx="6853200" cy="220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Sergio Paniego Blanco</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@sergiopaniego</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sergio.paniego@urjc.es</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https://sergiopaniego.github.io/</a:t>
            </a:r>
            <a:r>
              <a:rPr b="0" i="0" lang="en" sz="1400" u="none" cap="none" strike="noStrike">
                <a:solidFill>
                  <a:srgbClr val="000000"/>
                </a:solidFill>
                <a:latin typeface="Gill Sans"/>
                <a:ea typeface="Gill Sans"/>
                <a:cs typeface="Gill Sans"/>
                <a:sym typeface="Gill Sans"/>
              </a:rPr>
              <a:t> </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00FF"/>
                </a:solidFill>
                <a:latin typeface="Gill Sans"/>
                <a:ea typeface="Gill Sans"/>
                <a:cs typeface="Gill Sans"/>
                <a:sym typeface="Gill Sans"/>
                <a:hlinkClick r:id="rId5">
                  <a:extLst>
                    <a:ext uri="{A12FA001-AC4F-418D-AE19-62706E023703}">
                      <ahyp:hlinkClr val="tx"/>
                    </a:ext>
                  </a:extLst>
                </a:hlinkClick>
              </a:rPr>
              <a:t>https://roboticslaburjc.github.io/</a:t>
            </a:r>
            <a:r>
              <a:rPr b="0" i="0" lang="en" sz="1400" u="none" cap="none" strike="noStrike">
                <a:solidFill>
                  <a:srgbClr val="000000"/>
                </a:solidFill>
                <a:latin typeface="Gill Sans"/>
                <a:ea typeface="Gill Sans"/>
                <a:cs typeface="Gill Sans"/>
                <a:sym typeface="Gill Sans"/>
              </a:rPr>
              <a:t> </a:t>
            </a:r>
            <a:endParaRPr b="0" i="0" sz="1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Escuela de Ingeniería de Fuenlabrada</a:t>
            </a:r>
            <a:br>
              <a:rPr b="0" i="0" lang="en" sz="1400" u="none" cap="none" strike="noStrike">
                <a:solidFill>
                  <a:srgbClr val="000000"/>
                </a:solidFill>
                <a:latin typeface="Gill Sans"/>
                <a:ea typeface="Gill Sans"/>
                <a:cs typeface="Gill Sans"/>
                <a:sym typeface="Gill Sans"/>
              </a:rPr>
            </a:br>
            <a:br>
              <a:rPr b="0" i="0" lang="en" sz="1400" u="none" cap="none" strike="noStrike">
                <a:solidFill>
                  <a:srgbClr val="000000"/>
                </a:solidFill>
                <a:latin typeface="Gill Sans"/>
                <a:ea typeface="Gill Sans"/>
                <a:cs typeface="Gill Sans"/>
                <a:sym typeface="Gill Sans"/>
              </a:rPr>
            </a:br>
            <a:r>
              <a:rPr b="0" i="0" lang="en" sz="1400" u="none" cap="none" strike="noStrike">
                <a:solidFill>
                  <a:srgbClr val="000000"/>
                </a:solidFill>
                <a:latin typeface="Gill Sans"/>
                <a:ea typeface="Gill Sans"/>
                <a:cs typeface="Gill Sans"/>
                <a:sym typeface="Gill Sans"/>
              </a:rPr>
              <a:t>Teoría de la Señal y las Comunicaciones y</a:t>
            </a:r>
            <a:br>
              <a:rPr b="0" i="0" lang="en" sz="1400" u="none" cap="none" strike="noStrike">
                <a:solidFill>
                  <a:srgbClr val="000000"/>
                </a:solidFill>
                <a:latin typeface="Gill Sans"/>
                <a:ea typeface="Gill Sans"/>
                <a:cs typeface="Gill Sans"/>
                <a:sym typeface="Gill Sans"/>
              </a:rPr>
            </a:br>
            <a:r>
              <a:rPr b="0" i="0" lang="en" sz="1400" u="none" cap="none" strike="noStrike">
                <a:solidFill>
                  <a:srgbClr val="000000"/>
                </a:solidFill>
                <a:latin typeface="Gill Sans"/>
                <a:ea typeface="Gill Sans"/>
                <a:cs typeface="Gill Sans"/>
                <a:sym typeface="Gill Sans"/>
              </a:rPr>
              <a:t> Sistemas Telemáticos y Computación</a:t>
            </a:r>
            <a:br>
              <a:rPr b="0" i="0" lang="en" sz="1400" u="none" cap="none" strike="noStrike">
                <a:solidFill>
                  <a:srgbClr val="000000"/>
                </a:solidFill>
                <a:latin typeface="Arial"/>
                <a:ea typeface="Arial"/>
                <a:cs typeface="Arial"/>
                <a:sym typeface="Arial"/>
              </a:rPr>
            </a:br>
            <a:endParaRPr b="0" i="0" sz="1100" u="none" cap="none" strike="noStrike">
              <a:solidFill>
                <a:srgbClr val="000000"/>
              </a:solidFill>
              <a:latin typeface="Gill Sans"/>
              <a:ea typeface="Gill Sans"/>
              <a:cs typeface="Gill Sans"/>
              <a:sym typeface="Gill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2"/>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Outline</a:t>
            </a:r>
            <a:endParaRPr b="0" sz="3000" strike="noStrike">
              <a:solidFill>
                <a:srgbClr val="AB1E23"/>
              </a:solidFill>
              <a:latin typeface="Arial"/>
              <a:ea typeface="Arial"/>
              <a:cs typeface="Arial"/>
              <a:sym typeface="Arial"/>
            </a:endParaRPr>
          </a:p>
        </p:txBody>
      </p:sp>
      <p:sp>
        <p:nvSpPr>
          <p:cNvPr id="1013" name="Google Shape;1013;p2"/>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381000" lvl="0" marL="457200" marR="0" rtl="0" algn="l">
              <a:lnSpc>
                <a:spcPct val="100000"/>
              </a:lnSpc>
              <a:spcBef>
                <a:spcPts val="0"/>
              </a:spcBef>
              <a:spcAft>
                <a:spcPts val="0"/>
              </a:spcAft>
              <a:buSzPts val="2400"/>
              <a:buFont typeface="Calibri"/>
              <a:buChar char="●"/>
            </a:pPr>
            <a:r>
              <a:rPr lang="en" sz="2400">
                <a:latin typeface="Calibri"/>
                <a:ea typeface="Calibri"/>
                <a:cs typeface="Calibri"/>
                <a:sym typeface="Calibri"/>
              </a:rPr>
              <a:t>Introducción a Python.</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t/>
            </a:r>
            <a:endParaRPr sz="2400">
              <a:latin typeface="Calibri"/>
              <a:ea typeface="Calibri"/>
              <a:cs typeface="Calibri"/>
              <a:sym typeface="Calibri"/>
            </a:endParaRPr>
          </a:p>
        </p:txBody>
      </p:sp>
      <p:sp>
        <p:nvSpPr>
          <p:cNvPr id="1014" name="Google Shape;1014;p2"/>
          <p:cNvSpPr txBox="1"/>
          <p:nvPr>
            <p:ph idx="11" type="ftr"/>
          </p:nvPr>
        </p:nvSpPr>
        <p:spPr>
          <a:xfrm rot="-5400000">
            <a:off x="-1491210" y="2288520"/>
            <a:ext cx="3438180" cy="35451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1015" name="Google Shape;1015;p2"/>
          <p:cNvSpPr txBox="1"/>
          <p:nvPr>
            <p:ph idx="12" type="sldNum"/>
          </p:nvPr>
        </p:nvSpPr>
        <p:spPr>
          <a:xfrm>
            <a:off x="-54000" y="135000"/>
            <a:ext cx="675000" cy="35451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4"/>
          <p:cNvSpPr txBox="1"/>
          <p:nvPr>
            <p:ph type="title"/>
          </p:nvPr>
        </p:nvSpPr>
        <p:spPr>
          <a:xfrm>
            <a:off x="1350000" y="150660"/>
            <a:ext cx="7336500" cy="444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AB1E23"/>
              </a:buClr>
              <a:buSzPts val="3000"/>
              <a:buFont typeface="Arial"/>
              <a:buNone/>
            </a:pPr>
            <a:r>
              <a:rPr lang="en" sz="3000">
                <a:solidFill>
                  <a:srgbClr val="AB1E23"/>
                </a:solidFill>
              </a:rPr>
              <a:t>Web</a:t>
            </a:r>
            <a:endParaRPr b="0" sz="3000" strike="noStrike">
              <a:solidFill>
                <a:srgbClr val="AB1E23"/>
              </a:solidFill>
              <a:latin typeface="Arial"/>
              <a:ea typeface="Arial"/>
              <a:cs typeface="Arial"/>
              <a:sym typeface="Arial"/>
            </a:endParaRPr>
          </a:p>
        </p:txBody>
      </p:sp>
      <p:sp>
        <p:nvSpPr>
          <p:cNvPr id="1021" name="Google Shape;1021;p4"/>
          <p:cNvSpPr txBox="1"/>
          <p:nvPr>
            <p:ph idx="1" type="body"/>
          </p:nvPr>
        </p:nvSpPr>
        <p:spPr>
          <a:xfrm>
            <a:off x="945000" y="810000"/>
            <a:ext cx="7965000" cy="4050000"/>
          </a:xfrm>
          <a:prstGeom prst="rect">
            <a:avLst/>
          </a:prstGeom>
          <a:noFill/>
          <a:ln>
            <a:noFill/>
          </a:ln>
        </p:spPr>
        <p:txBody>
          <a:bodyPr anchorCtr="0" anchor="t" bIns="0" lIns="0" spcFirstLastPara="1" rIns="0" wrap="square" tIns="0">
            <a:normAutofit/>
          </a:bodyPr>
          <a:lstStyle/>
          <a:p>
            <a:pPr indent="-234950" lvl="0" marL="304800" marR="0" rtl="0" algn="l">
              <a:lnSpc>
                <a:spcPct val="100000"/>
              </a:lnSpc>
              <a:spcBef>
                <a:spcPts val="1100"/>
              </a:spcBef>
              <a:spcAft>
                <a:spcPts val="0"/>
              </a:spcAft>
              <a:buClr>
                <a:srgbClr val="000000"/>
              </a:buClr>
              <a:buSzPts val="1100"/>
              <a:buFont typeface="Noto Sans Symbols"/>
              <a:buChar char="●"/>
            </a:pPr>
            <a:r>
              <a:rPr lang="en" sz="2400">
                <a:latin typeface="Calibri"/>
                <a:ea typeface="Calibri"/>
                <a:cs typeface="Calibri"/>
                <a:sym typeface="Calibri"/>
              </a:rPr>
              <a:t>https://roboticslaburjc.github.io/</a:t>
            </a:r>
            <a:endParaRPr b="0" i="0" sz="2400" u="none" cap="none" strike="noStrike">
              <a:solidFill>
                <a:srgbClr val="000000"/>
              </a:solidFill>
              <a:latin typeface="Calibri"/>
              <a:ea typeface="Calibri"/>
              <a:cs typeface="Calibri"/>
              <a:sym typeface="Calibri"/>
            </a:endParaRPr>
          </a:p>
          <a:p>
            <a:pPr indent="0" lvl="0" marL="304800" marR="0" rtl="0" algn="l">
              <a:lnSpc>
                <a:spcPct val="100000"/>
              </a:lnSpc>
              <a:spcBef>
                <a:spcPts val="1100"/>
              </a:spcBef>
              <a:spcAft>
                <a:spcPts val="0"/>
              </a:spcAft>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22" name="Google Shape;1022;p4"/>
          <p:cNvSpPr txBox="1"/>
          <p:nvPr>
            <p:ph idx="11" type="ftr"/>
          </p:nvPr>
        </p:nvSpPr>
        <p:spPr>
          <a:xfrm rot="-5400000">
            <a:off x="-1491225" y="2288415"/>
            <a:ext cx="3438300" cy="3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1500"/>
              <a:buFont typeface="Times New Roman"/>
              <a:buNone/>
            </a:pPr>
            <a:r>
              <a:rPr lang="en"/>
              <a:t>RoboticsLabURJC</a:t>
            </a:r>
            <a:endParaRPr/>
          </a:p>
        </p:txBody>
      </p:sp>
      <p:sp>
        <p:nvSpPr>
          <p:cNvPr id="1023" name="Google Shape;1023;p4"/>
          <p:cNvSpPr txBox="1"/>
          <p:nvPr>
            <p:ph idx="12" type="sldNum"/>
          </p:nvPr>
        </p:nvSpPr>
        <p:spPr>
          <a:xfrm>
            <a:off x="-54000" y="135000"/>
            <a:ext cx="675000" cy="354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FFFFFF"/>
              </a:buClr>
              <a:buSzPts val="1800"/>
              <a:buFont typeface="Times New Roman"/>
              <a:buNone/>
            </a:pPr>
            <a:fld id="{00000000-1234-1234-1234-123412341234}" type="slidenum">
              <a:rPr b="0" lang="en" sz="1800" strike="noStrike">
                <a:solidFill>
                  <a:srgbClr val="FFFFFF"/>
                </a:solidFill>
                <a:latin typeface="Times New Roman"/>
                <a:ea typeface="Times New Roman"/>
                <a:cs typeface="Times New Roman"/>
                <a:sym typeface="Times New Roman"/>
              </a:rPr>
              <a:t>‹#›</a:t>
            </a:fld>
            <a:endParaRPr/>
          </a:p>
        </p:txBody>
      </p:sp>
      <p:pic>
        <p:nvPicPr>
          <p:cNvPr id="1024" name="Google Shape;1024;p4"/>
          <p:cNvPicPr preferRelativeResize="0"/>
          <p:nvPr/>
        </p:nvPicPr>
        <p:blipFill rotWithShape="1">
          <a:blip r:embed="rId3">
            <a:alphaModFix/>
          </a:blip>
          <a:srcRect b="0" l="0" r="0" t="0"/>
          <a:stretch/>
        </p:blipFill>
        <p:spPr>
          <a:xfrm>
            <a:off x="1088300" y="1741700"/>
            <a:ext cx="7678403" cy="2778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